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0" r:id="rId3"/>
    <p:sldId id="291" r:id="rId4"/>
    <p:sldId id="292" r:id="rId5"/>
    <p:sldId id="285" r:id="rId6"/>
    <p:sldId id="276" r:id="rId7"/>
    <p:sldId id="278" r:id="rId8"/>
    <p:sldId id="264" r:id="rId9"/>
    <p:sldId id="290" r:id="rId10"/>
    <p:sldId id="283" r:id="rId11"/>
    <p:sldId id="281" r:id="rId12"/>
    <p:sldId id="282" r:id="rId13"/>
    <p:sldId id="284" r:id="rId14"/>
    <p:sldId id="293" r:id="rId15"/>
    <p:sldId id="273" r:id="rId16"/>
    <p:sldId id="312" r:id="rId17"/>
    <p:sldId id="313" r:id="rId18"/>
    <p:sldId id="314" r:id="rId19"/>
    <p:sldId id="315" r:id="rId20"/>
    <p:sldId id="316" r:id="rId21"/>
    <p:sldId id="317" r:id="rId22"/>
    <p:sldId id="318" r:id="rId23"/>
    <p:sldId id="319" r:id="rId24"/>
    <p:sldId id="31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7500" autoAdjust="0"/>
  </p:normalViewPr>
  <p:slideViewPr>
    <p:cSldViewPr>
      <p:cViewPr>
        <p:scale>
          <a:sx n="65" d="100"/>
          <a:sy n="65" d="100"/>
        </p:scale>
        <p:origin x="-2010" y="-113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5" d="100"/>
          <a:sy n="55" d="100"/>
        </p:scale>
        <p:origin x="28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Level 1 - Grade K-1 DIG DEEPER - Mysteries in the soil - </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189960-3F09-B241-97A5-0B411B027890}" type="datetime1">
              <a:rPr lang="en-US" smtClean="0"/>
              <a:t>8/9/2018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National Association of Conservation Districts (NACD) (c)NACD  nacdnet.org  stewardship@nacdnet.org</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936A62-CAEB-5E49-80E1-E7EA6D5D4AA8}" type="slidenum">
              <a:rPr lang="en-US" smtClean="0"/>
              <a:t>‹#›</a:t>
            </a:fld>
            <a:endParaRPr lang="en-US"/>
          </a:p>
        </p:txBody>
      </p:sp>
    </p:spTree>
    <p:extLst>
      <p:ext uri="{BB962C8B-B14F-4D97-AF65-F5344CB8AC3E}">
        <p14:creationId xmlns:p14="http://schemas.microsoft.com/office/powerpoint/2010/main" val="227470118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Level 1 - Grade K-1 DIG DEEPER - Mysteries in the soil - </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FF30C-476E-4941-85F6-A58EC577DA14}" type="datetime1">
              <a:rPr lang="en-US" smtClean="0"/>
              <a:t>8/9/2018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National Association of Conservation Districts (NACD) (c)NACD  nacdnet.org  stewardship@nacdnet.org</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7ABDC-1A8F-4430-8224-9643502A713B}" type="slidenum">
              <a:rPr lang="en-US" smtClean="0"/>
              <a:pPr/>
              <a:t>‹#›</a:t>
            </a:fld>
            <a:endParaRPr lang="en-US"/>
          </a:p>
        </p:txBody>
      </p:sp>
    </p:spTree>
    <p:extLst>
      <p:ext uri="{BB962C8B-B14F-4D97-AF65-F5344CB8AC3E}">
        <p14:creationId xmlns:p14="http://schemas.microsoft.com/office/powerpoint/2010/main" val="213329740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2019 Stewardship and Education theme is “Life in the Soil: Dig Deeper”</a:t>
            </a:r>
          </a:p>
        </p:txBody>
      </p:sp>
      <p:sp>
        <p:nvSpPr>
          <p:cNvPr id="4" name="Slide Number Placeholder 3"/>
          <p:cNvSpPr>
            <a:spLocks noGrp="1"/>
          </p:cNvSpPr>
          <p:nvPr>
            <p:ph type="sldNum" sz="quarter" idx="10"/>
          </p:nvPr>
        </p:nvSpPr>
        <p:spPr/>
        <p:txBody>
          <a:bodyPr/>
          <a:lstStyle/>
          <a:p>
            <a:fld id="{CE27ABDC-1A8F-4430-8224-9643502A713B}" type="slidenum">
              <a:rPr lang="en-US" smtClean="0"/>
              <a:pPr/>
              <a:t>1</a:t>
            </a:fld>
            <a:endParaRPr lang="en-US"/>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1 - Grade K-1 DIG DEEPER - Mysteries in the soil - </a:t>
            </a:r>
          </a:p>
        </p:txBody>
      </p:sp>
    </p:spTree>
    <p:extLst>
      <p:ext uri="{BB962C8B-B14F-4D97-AF65-F5344CB8AC3E}">
        <p14:creationId xmlns:p14="http://schemas.microsoft.com/office/powerpoint/2010/main" val="293448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Recycling can help keep soil healthy in many ways. Recycling cuts down on our need for landfills that are built in soil. Recycling cuts down on mining in soil and saves natural resources like iron ore and coal. Recycling saves trees that grow in soil. For example, 17 trees are saved when 1 ton of paper is recycled!</a:t>
            </a:r>
          </a:p>
        </p:txBody>
      </p:sp>
      <p:sp>
        <p:nvSpPr>
          <p:cNvPr id="4" name="Slide Number Placeholder 3"/>
          <p:cNvSpPr>
            <a:spLocks noGrp="1"/>
          </p:cNvSpPr>
          <p:nvPr>
            <p:ph type="sldNum" sz="quarter" idx="10"/>
          </p:nvPr>
        </p:nvSpPr>
        <p:spPr/>
        <p:txBody>
          <a:bodyPr/>
          <a:lstStyle/>
          <a:p>
            <a:fld id="{B446AC89-786B-425F-A15C-31D9BFF955C9}" type="slidenum">
              <a:rPr lang="en-US" smtClean="0"/>
              <a:pPr/>
              <a:t>10</a:t>
            </a:fld>
            <a:endParaRPr lang="en-US"/>
          </a:p>
        </p:txBody>
      </p:sp>
      <p:sp>
        <p:nvSpPr>
          <p:cNvPr id="5" name="Footer Placeholder 4"/>
          <p:cNvSpPr>
            <a:spLocks noGrp="1"/>
          </p:cNvSpPr>
          <p:nvPr>
            <p:ph type="ftr" sz="quarter" idx="11"/>
          </p:nvPr>
        </p:nvSpPr>
        <p:spPr/>
        <p:txBody>
          <a:bodyPr/>
          <a:lstStyle/>
          <a:p>
            <a:r>
              <a:rPr lang="en-US"/>
              <a:t>National Assocation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2  Grade 2-3  DIG DEEPER Mysteries in the soil</a:t>
            </a:r>
          </a:p>
        </p:txBody>
      </p:sp>
    </p:spTree>
    <p:extLst>
      <p:ext uri="{BB962C8B-B14F-4D97-AF65-F5344CB8AC3E}">
        <p14:creationId xmlns:p14="http://schemas.microsoft.com/office/powerpoint/2010/main" val="212713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Composting is a super way to reuse organic waste instead of throwing it away. You can compost dead leaves and grass, newspaper, and even vegetable scraps from dinner. You can spread compost around your plants and trees. You can work</a:t>
            </a:r>
            <a:r>
              <a:rPr lang="en-US" baseline="0" dirty="0"/>
              <a:t> it into the soil before you plant a garden or you can spread it on top of your lawn. Adding compost is like giving the soil a vitamin!</a:t>
            </a:r>
            <a:endParaRPr lang="en-US" dirty="0"/>
          </a:p>
        </p:txBody>
      </p:sp>
      <p:sp>
        <p:nvSpPr>
          <p:cNvPr id="4" name="Slide Number Placeholder 3"/>
          <p:cNvSpPr>
            <a:spLocks noGrp="1"/>
          </p:cNvSpPr>
          <p:nvPr>
            <p:ph type="sldNum" sz="quarter" idx="10"/>
          </p:nvPr>
        </p:nvSpPr>
        <p:spPr/>
        <p:txBody>
          <a:bodyPr/>
          <a:lstStyle/>
          <a:p>
            <a:fld id="{B446AC89-786B-425F-A15C-31D9BFF955C9}" type="slidenum">
              <a:rPr lang="en-US" smtClean="0"/>
              <a:pPr/>
              <a:t>11</a:t>
            </a:fld>
            <a:endParaRPr lang="en-US"/>
          </a:p>
        </p:txBody>
      </p:sp>
      <p:sp>
        <p:nvSpPr>
          <p:cNvPr id="5" name="Footer Placeholder 4"/>
          <p:cNvSpPr>
            <a:spLocks noGrp="1"/>
          </p:cNvSpPr>
          <p:nvPr>
            <p:ph type="ftr" sz="quarter" idx="11"/>
          </p:nvPr>
        </p:nvSpPr>
        <p:spPr/>
        <p:txBody>
          <a:bodyPr/>
          <a:lstStyle/>
          <a:p>
            <a:r>
              <a:rPr lang="en-US"/>
              <a:t>National Assocation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2  Grade 2-3  DIG DEEPER Mysteries in the soil</a:t>
            </a:r>
          </a:p>
        </p:txBody>
      </p:sp>
    </p:spTree>
    <p:extLst>
      <p:ext uri="{BB962C8B-B14F-4D97-AF65-F5344CB8AC3E}">
        <p14:creationId xmlns:p14="http://schemas.microsoft.com/office/powerpoint/2010/main" val="316830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Mulch helps keep weeds away, helps keep plant roots from getting too hot or too cold, and helps keep soil moist. Mulch also adds nutrients to soil as it decomposes. Straw, dry leaves, wood shavings and pine needles can all be used as mulch. Spread</a:t>
            </a:r>
            <a:r>
              <a:rPr lang="en-US" baseline="0" dirty="0"/>
              <a:t> mulch in a thick layer around your plants and watch them grow!</a:t>
            </a:r>
            <a:endParaRPr lang="en-US" dirty="0"/>
          </a:p>
        </p:txBody>
      </p:sp>
      <p:sp>
        <p:nvSpPr>
          <p:cNvPr id="4" name="Slide Number Placeholder 3"/>
          <p:cNvSpPr>
            <a:spLocks noGrp="1"/>
          </p:cNvSpPr>
          <p:nvPr>
            <p:ph type="sldNum" sz="quarter" idx="10"/>
          </p:nvPr>
        </p:nvSpPr>
        <p:spPr/>
        <p:txBody>
          <a:bodyPr/>
          <a:lstStyle/>
          <a:p>
            <a:fld id="{B446AC89-786B-425F-A15C-31D9BFF955C9}" type="slidenum">
              <a:rPr lang="en-US" smtClean="0"/>
              <a:pPr/>
              <a:t>12</a:t>
            </a:fld>
            <a:endParaRPr lang="en-US"/>
          </a:p>
        </p:txBody>
      </p:sp>
      <p:sp>
        <p:nvSpPr>
          <p:cNvPr id="5" name="Footer Placeholder 4"/>
          <p:cNvSpPr>
            <a:spLocks noGrp="1"/>
          </p:cNvSpPr>
          <p:nvPr>
            <p:ph type="ftr" sz="quarter" idx="11"/>
          </p:nvPr>
        </p:nvSpPr>
        <p:spPr/>
        <p:txBody>
          <a:bodyPr/>
          <a:lstStyle/>
          <a:p>
            <a:r>
              <a:rPr lang="en-US"/>
              <a:t>National Assocation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2  Grade 2-3  DIG DEEPER Mysteries in the soil</a:t>
            </a:r>
          </a:p>
        </p:txBody>
      </p:sp>
    </p:spTree>
    <p:extLst>
      <p:ext uri="{BB962C8B-B14F-4D97-AF65-F5344CB8AC3E}">
        <p14:creationId xmlns:p14="http://schemas.microsoft.com/office/powerpoint/2010/main" val="2453917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Take a look outside after it rains. If you see muddy water flowing it can mean that soil is mixed with the water and is being washed away. This is soil erosion. Soil is</a:t>
            </a:r>
            <a:r>
              <a:rPr lang="en-US" baseline="0" dirty="0"/>
              <a:t> being carried away by rainwater. If you see soil erosion happening in your yard, try planting some plants or trees. Roots from plants and trees help hold soil in place, preventing erosion. </a:t>
            </a:r>
            <a:endParaRPr lang="en-US" dirty="0"/>
          </a:p>
        </p:txBody>
      </p:sp>
      <p:sp>
        <p:nvSpPr>
          <p:cNvPr id="4" name="Slide Number Placeholder 3"/>
          <p:cNvSpPr>
            <a:spLocks noGrp="1"/>
          </p:cNvSpPr>
          <p:nvPr>
            <p:ph type="sldNum" sz="quarter" idx="10"/>
          </p:nvPr>
        </p:nvSpPr>
        <p:spPr/>
        <p:txBody>
          <a:bodyPr/>
          <a:lstStyle/>
          <a:p>
            <a:fld id="{B446AC89-786B-425F-A15C-31D9BFF955C9}" type="slidenum">
              <a:rPr lang="en-US" smtClean="0"/>
              <a:pPr/>
              <a:t>13</a:t>
            </a:fld>
            <a:endParaRPr lang="en-US"/>
          </a:p>
        </p:txBody>
      </p:sp>
      <p:sp>
        <p:nvSpPr>
          <p:cNvPr id="5" name="Footer Placeholder 4"/>
          <p:cNvSpPr>
            <a:spLocks noGrp="1"/>
          </p:cNvSpPr>
          <p:nvPr>
            <p:ph type="ftr" sz="quarter" idx="11"/>
          </p:nvPr>
        </p:nvSpPr>
        <p:spPr/>
        <p:txBody>
          <a:bodyPr/>
          <a:lstStyle/>
          <a:p>
            <a:r>
              <a:rPr lang="en-US"/>
              <a:t>National Assocation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2  Grade 2-3  DIG DEEPER Mysteries in the soil</a:t>
            </a:r>
          </a:p>
        </p:txBody>
      </p:sp>
    </p:spTree>
    <p:extLst>
      <p:ext uri="{BB962C8B-B14F-4D97-AF65-F5344CB8AC3E}">
        <p14:creationId xmlns:p14="http://schemas.microsoft.com/office/powerpoint/2010/main" val="2968195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Only about</a:t>
            </a:r>
            <a:r>
              <a:rPr lang="en-US" baseline="0" dirty="0"/>
              <a:t> 10% of Earth’s land surface has suitable soil for producing our food supply, housing, cities, schools, hospitals, air to breath and more! Our healthy life above ground depends upon healthy soil below our feet! It is vital that we practice good soil conservation. </a:t>
            </a:r>
            <a:endParaRPr lang="en-US" dirty="0"/>
          </a:p>
        </p:txBody>
      </p:sp>
      <p:sp>
        <p:nvSpPr>
          <p:cNvPr id="4" name="Slide Number Placeholder 3"/>
          <p:cNvSpPr>
            <a:spLocks noGrp="1"/>
          </p:cNvSpPr>
          <p:nvPr>
            <p:ph type="sldNum" sz="quarter" idx="10"/>
          </p:nvPr>
        </p:nvSpPr>
        <p:spPr/>
        <p:txBody>
          <a:bodyPr/>
          <a:lstStyle/>
          <a:p>
            <a:fld id="{11C31FD0-E5BA-4CE0-BCDC-B03422EA65F3}" type="slidenum">
              <a:rPr lang="en-US" smtClean="0"/>
              <a:t>14</a:t>
            </a:fld>
            <a:endParaRPr lang="en-US" dirty="0"/>
          </a:p>
        </p:txBody>
      </p:sp>
      <p:sp>
        <p:nvSpPr>
          <p:cNvPr id="5" name="Footer Placeholder 4"/>
          <p:cNvSpPr>
            <a:spLocks noGrp="1"/>
          </p:cNvSpPr>
          <p:nvPr>
            <p:ph type="ftr" sz="quarter" idx="11"/>
          </p:nvPr>
        </p:nvSpPr>
        <p:spPr/>
        <p:txBody>
          <a:bodyPr/>
          <a:lstStyle/>
          <a:p>
            <a:r>
              <a:rPr lang="en-US" dirty="0"/>
              <a:t>Level 4 - Grade 6 and Up - DIG DEEPER Mysteries in the soil</a:t>
            </a:r>
          </a:p>
        </p:txBody>
      </p:sp>
      <p:sp>
        <p:nvSpPr>
          <p:cNvPr id="6" name="Header Placeholder 5"/>
          <p:cNvSpPr>
            <a:spLocks noGrp="1"/>
          </p:cNvSpPr>
          <p:nvPr>
            <p:ph type="hdr" sz="quarter" idx="12"/>
          </p:nvPr>
        </p:nvSpPr>
        <p:spPr/>
        <p:txBody>
          <a:bodyPr/>
          <a:lstStyle/>
          <a:p>
            <a:r>
              <a:rPr lang="en-US" dirty="0"/>
              <a:t>National Association of Conservation Districts (NACD (c) NACD www.nacdnet.org</a:t>
            </a:r>
          </a:p>
        </p:txBody>
      </p:sp>
    </p:spTree>
    <p:extLst>
      <p:ext uri="{BB962C8B-B14F-4D97-AF65-F5344CB8AC3E}">
        <p14:creationId xmlns:p14="http://schemas.microsoft.com/office/powerpoint/2010/main" val="1165926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Your local conservation district is eager to help you care for your soil. Contact them for information.</a:t>
            </a:r>
          </a:p>
          <a:p>
            <a:r>
              <a:rPr lang="en-US" sz="1200" kern="1200" dirty="0">
                <a:solidFill>
                  <a:schemeClr val="tx1"/>
                </a:solidFill>
                <a:effectLst/>
                <a:latin typeface="+mn-lt"/>
                <a:ea typeface="+mn-ea"/>
                <a:cs typeface="+mn-cs"/>
              </a:rPr>
              <a:t>National  Association of Conservation Districts (NACD) http://www.nacdnet.org/general-resources/conservation-district-directory/</a:t>
            </a:r>
          </a:p>
          <a:p>
            <a:r>
              <a:rPr lang="en-US" sz="1200" kern="1200" dirty="0">
                <a:solidFill>
                  <a:schemeClr val="tx1"/>
                </a:solidFill>
                <a:effectLst/>
                <a:latin typeface="+mn-lt"/>
                <a:ea typeface="+mn-ea"/>
                <a:cs typeface="+mn-cs"/>
              </a:rPr>
              <a:t>Download the PowerPoint to your computer and add your contact information and  some additional slides of projects in your community.</a:t>
            </a:r>
          </a:p>
        </p:txBody>
      </p:sp>
      <p:sp>
        <p:nvSpPr>
          <p:cNvPr id="4" name="Slide Number Placeholder 3"/>
          <p:cNvSpPr>
            <a:spLocks noGrp="1"/>
          </p:cNvSpPr>
          <p:nvPr>
            <p:ph type="sldNum" sz="quarter" idx="10"/>
          </p:nvPr>
        </p:nvSpPr>
        <p:spPr/>
        <p:txBody>
          <a:bodyPr/>
          <a:lstStyle/>
          <a:p>
            <a:fld id="{CE27ABDC-1A8F-4430-8224-9643502A713B}" type="slidenum">
              <a:rPr lang="en-US" smtClean="0"/>
              <a:pPr/>
              <a:t>15</a:t>
            </a:fld>
            <a:endParaRPr lang="en-US"/>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1 - Grade K-1 DIG DEEPER - Mysteries in the soil -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Level 1 - Grade K-1 DIG DEEPER - Mysteries in the soil - </a:t>
            </a:r>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Slide Number Placeholder 5"/>
          <p:cNvSpPr>
            <a:spLocks noGrp="1"/>
          </p:cNvSpPr>
          <p:nvPr>
            <p:ph type="sldNum" sz="quarter" idx="12"/>
          </p:nvPr>
        </p:nvSpPr>
        <p:spPr/>
        <p:txBody>
          <a:bodyPr/>
          <a:lstStyle/>
          <a:p>
            <a:fld id="{CE27ABDC-1A8F-4430-8224-9643502A713B}" type="slidenum">
              <a:rPr lang="en-US" smtClean="0"/>
              <a:pPr/>
              <a:t>18</a:t>
            </a:fld>
            <a:endParaRPr lang="en-US"/>
          </a:p>
        </p:txBody>
      </p:sp>
    </p:spTree>
    <p:extLst>
      <p:ext uri="{BB962C8B-B14F-4D97-AF65-F5344CB8AC3E}">
        <p14:creationId xmlns:p14="http://schemas.microsoft.com/office/powerpoint/2010/main" val="2784234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24</a:t>
            </a:fld>
            <a:endParaRPr lang="en-US" dirty="0"/>
          </a:p>
        </p:txBody>
      </p:sp>
    </p:spTree>
    <p:extLst>
      <p:ext uri="{BB962C8B-B14F-4D97-AF65-F5344CB8AC3E}">
        <p14:creationId xmlns:p14="http://schemas.microsoft.com/office/powerpoint/2010/main" val="371994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Soil comes from rocks and minerals that have been broken up into tiny pieces. Soils can be many different colors because they come from many different rocks and minerals.</a:t>
            </a:r>
          </a:p>
        </p:txBody>
      </p:sp>
      <p:sp>
        <p:nvSpPr>
          <p:cNvPr id="4" name="Slide Number Placeholder 3"/>
          <p:cNvSpPr>
            <a:spLocks noGrp="1"/>
          </p:cNvSpPr>
          <p:nvPr>
            <p:ph type="sldNum" sz="quarter" idx="10"/>
          </p:nvPr>
        </p:nvSpPr>
        <p:spPr/>
        <p:txBody>
          <a:bodyPr/>
          <a:lstStyle/>
          <a:p>
            <a:fld id="{CE27ABDC-1A8F-4430-8224-9643502A713B}" type="slidenum">
              <a:rPr lang="en-US" smtClean="0"/>
              <a:pPr/>
              <a:t>2</a:t>
            </a:fld>
            <a:endParaRPr lang="en-US"/>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1 - Grade K-1 DIG DEEPER - Mysteries in the soil -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About 75% of Earth’s surface is covered with water. Most of the remaining 25% is covered with soil and not all of that is fertile and suitable for farming. A soil profile can be a useful tool to determine how fertile a soil may be. </a:t>
            </a:r>
          </a:p>
        </p:txBody>
      </p:sp>
      <p:sp>
        <p:nvSpPr>
          <p:cNvPr id="4" name="Slide Number Placeholder 3"/>
          <p:cNvSpPr>
            <a:spLocks noGrp="1"/>
          </p:cNvSpPr>
          <p:nvPr>
            <p:ph type="sldNum" sz="quarter" idx="10"/>
          </p:nvPr>
        </p:nvSpPr>
        <p:spPr/>
        <p:txBody>
          <a:bodyPr/>
          <a:lstStyle/>
          <a:p>
            <a:fld id="{11C31FD0-E5BA-4CE0-BCDC-B03422EA65F3}" type="slidenum">
              <a:rPr lang="en-US" smtClean="0"/>
              <a:t>3</a:t>
            </a:fld>
            <a:endParaRPr lang="en-US" dirty="0"/>
          </a:p>
        </p:txBody>
      </p:sp>
      <p:sp>
        <p:nvSpPr>
          <p:cNvPr id="5" name="Footer Placeholder 4"/>
          <p:cNvSpPr>
            <a:spLocks noGrp="1"/>
          </p:cNvSpPr>
          <p:nvPr>
            <p:ph type="ftr" sz="quarter" idx="11"/>
          </p:nvPr>
        </p:nvSpPr>
        <p:spPr/>
        <p:txBody>
          <a:bodyPr/>
          <a:lstStyle/>
          <a:p>
            <a:r>
              <a:rPr lang="en-US" dirty="0"/>
              <a:t>Level 4 - Grade 6 and Up - DIG DEEPER Mysteries in the soil</a:t>
            </a:r>
          </a:p>
        </p:txBody>
      </p:sp>
      <p:sp>
        <p:nvSpPr>
          <p:cNvPr id="6" name="Header Placeholder 5"/>
          <p:cNvSpPr>
            <a:spLocks noGrp="1"/>
          </p:cNvSpPr>
          <p:nvPr>
            <p:ph type="hdr" sz="quarter" idx="12"/>
          </p:nvPr>
        </p:nvSpPr>
        <p:spPr/>
        <p:txBody>
          <a:bodyPr/>
          <a:lstStyle/>
          <a:p>
            <a:r>
              <a:rPr lang="en-US" dirty="0"/>
              <a:t>National Association of Conservation Districts (NACD (c) NACD www.nacdnet.org</a:t>
            </a:r>
          </a:p>
        </p:txBody>
      </p:sp>
    </p:spTree>
    <p:extLst>
      <p:ext uri="{BB962C8B-B14F-4D97-AF65-F5344CB8AC3E}">
        <p14:creationId xmlns:p14="http://schemas.microsoft.com/office/powerpoint/2010/main" val="412118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1" dirty="0"/>
              <a:t>soil profile</a:t>
            </a:r>
            <a:r>
              <a:rPr lang="en-US" b="0" dirty="0"/>
              <a:t> is a section of soil from the top layer at the surface down to the rock or sediment layer from which the soil was originally formed. The different layers from top to bottom and in between are called </a:t>
            </a:r>
            <a:r>
              <a:rPr lang="en-US" b="1" dirty="0"/>
              <a:t>horizons</a:t>
            </a:r>
            <a:r>
              <a:rPr lang="en-US" b="0" dirty="0"/>
              <a:t>.</a:t>
            </a:r>
            <a:r>
              <a:rPr lang="en-US" b="0" baseline="0" dirty="0"/>
              <a:t> Not all soil profiles look alike! There are many types of soils and their profiles can vary in colors, depth of horizons and many other ways. </a:t>
            </a:r>
            <a:endParaRPr lang="en-US" dirty="0"/>
          </a:p>
        </p:txBody>
      </p:sp>
      <p:sp>
        <p:nvSpPr>
          <p:cNvPr id="4" name="Slide Number Placeholder 3"/>
          <p:cNvSpPr>
            <a:spLocks noGrp="1"/>
          </p:cNvSpPr>
          <p:nvPr>
            <p:ph type="sldNum" sz="quarter" idx="10"/>
          </p:nvPr>
        </p:nvSpPr>
        <p:spPr/>
        <p:txBody>
          <a:bodyPr/>
          <a:lstStyle/>
          <a:p>
            <a:fld id="{11C31FD0-E5BA-4CE0-BCDC-B03422EA65F3}"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a:t>Level 4 - Grade 6 and Up - DIG DEEPER Mysteries in the soil</a:t>
            </a:r>
          </a:p>
        </p:txBody>
      </p:sp>
      <p:sp>
        <p:nvSpPr>
          <p:cNvPr id="6" name="Header Placeholder 5"/>
          <p:cNvSpPr>
            <a:spLocks noGrp="1"/>
          </p:cNvSpPr>
          <p:nvPr>
            <p:ph type="hdr" sz="quarter" idx="12"/>
          </p:nvPr>
        </p:nvSpPr>
        <p:spPr/>
        <p:txBody>
          <a:bodyPr/>
          <a:lstStyle/>
          <a:p>
            <a:r>
              <a:rPr lang="en-US" dirty="0"/>
              <a:t>National Association of Conservation Districts (NACD (c) NACD www.nacdnet.org</a:t>
            </a:r>
          </a:p>
        </p:txBody>
      </p:sp>
    </p:spTree>
    <p:extLst>
      <p:ext uri="{BB962C8B-B14F-4D97-AF65-F5344CB8AC3E}">
        <p14:creationId xmlns:p14="http://schemas.microsoft.com/office/powerpoint/2010/main" val="22978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Soil comes in many colors just like our skin does. Organic matter, minerals, and the</a:t>
            </a:r>
            <a:r>
              <a:rPr lang="en-US" baseline="0" dirty="0"/>
              <a:t> amount of moisture in soil are a few of the things that affect its color. For example, the mineral manganese oxide causes a black color in soil and the mineral glauconite makes soil look green. </a:t>
            </a:r>
            <a:endParaRPr lang="en-US" dirty="0"/>
          </a:p>
        </p:txBody>
      </p:sp>
      <p:sp>
        <p:nvSpPr>
          <p:cNvPr id="4" name="Slide Number Placeholder 3"/>
          <p:cNvSpPr>
            <a:spLocks noGrp="1"/>
          </p:cNvSpPr>
          <p:nvPr>
            <p:ph type="sldNum" sz="quarter" idx="10"/>
          </p:nvPr>
        </p:nvSpPr>
        <p:spPr/>
        <p:txBody>
          <a:bodyPr/>
          <a:lstStyle/>
          <a:p>
            <a:fld id="{FB3D4E63-F311-457E-B5ED-53038822A747}" type="slidenum">
              <a:rPr lang="en-US" smtClean="0"/>
              <a:t>5</a:t>
            </a:fld>
            <a:endParaRPr lang="en-US"/>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3 - Grade 4-5 DIG DEEPER Mysteries in the soil</a:t>
            </a:r>
          </a:p>
        </p:txBody>
      </p:sp>
    </p:spTree>
    <p:extLst>
      <p:ext uri="{BB962C8B-B14F-4D97-AF65-F5344CB8AC3E}">
        <p14:creationId xmlns:p14="http://schemas.microsoft.com/office/powerpoint/2010/main" val="383660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aren’t the only ones who need soil. When you stand on soil, you are standing on something that is alive. </a:t>
            </a:r>
          </a:p>
          <a:p>
            <a:r>
              <a:rPr lang="en-US" dirty="0"/>
              <a:t>Earthworms may</a:t>
            </a:r>
            <a:r>
              <a:rPr lang="en-US" baseline="0" dirty="0"/>
              <a:t> not have a nose, but they still have to breathe! They breathe in oxygen and breathe out carbon dioxide just like we do, but they breathe through their skin! It is important that we take care of our soil because it is home to many living things like earthworms.</a:t>
            </a:r>
            <a:endParaRPr lang="en-US" dirty="0"/>
          </a:p>
        </p:txBody>
      </p:sp>
      <p:sp>
        <p:nvSpPr>
          <p:cNvPr id="4" name="Slide Number Placeholder 3"/>
          <p:cNvSpPr>
            <a:spLocks noGrp="1"/>
          </p:cNvSpPr>
          <p:nvPr>
            <p:ph type="sldNum" sz="quarter" idx="10"/>
          </p:nvPr>
        </p:nvSpPr>
        <p:spPr/>
        <p:txBody>
          <a:bodyPr/>
          <a:lstStyle/>
          <a:p>
            <a:fld id="{B446AC89-786B-425F-A15C-31D9BFF955C9}" type="slidenum">
              <a:rPr lang="en-US" smtClean="0"/>
              <a:pPr/>
              <a:t>6</a:t>
            </a:fld>
            <a:endParaRPr lang="en-US"/>
          </a:p>
        </p:txBody>
      </p:sp>
      <p:sp>
        <p:nvSpPr>
          <p:cNvPr id="5" name="Footer Placeholder 4"/>
          <p:cNvSpPr>
            <a:spLocks noGrp="1"/>
          </p:cNvSpPr>
          <p:nvPr>
            <p:ph type="ftr" sz="quarter" idx="11"/>
          </p:nvPr>
        </p:nvSpPr>
        <p:spPr/>
        <p:txBody>
          <a:bodyPr/>
          <a:lstStyle/>
          <a:p>
            <a:r>
              <a:rPr lang="en-US"/>
              <a:t>National Assocation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2  Grade 2-3  DIG DEEPER Mysteries in the soil</a:t>
            </a:r>
          </a:p>
        </p:txBody>
      </p:sp>
    </p:spTree>
    <p:extLst>
      <p:ext uri="{BB962C8B-B14F-4D97-AF65-F5344CB8AC3E}">
        <p14:creationId xmlns:p14="http://schemas.microsoft.com/office/powerpoint/2010/main" val="335632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Have you ever picked up a rock that was</a:t>
            </a:r>
            <a:r>
              <a:rPr lang="en-US" baseline="0" dirty="0"/>
              <a:t> lying on soil and looked under it? You might have seen spiders, beetles, centipedes, millipedes, and pill bugs scurry away. Most of the living things in soil are so tiny you cannot see them. Soil is full of life that you </a:t>
            </a:r>
            <a:r>
              <a:rPr lang="en-US" b="1" baseline="0" dirty="0"/>
              <a:t>can</a:t>
            </a:r>
            <a:r>
              <a:rPr lang="en-US" b="0" baseline="0" dirty="0"/>
              <a:t> and </a:t>
            </a:r>
            <a:r>
              <a:rPr lang="en-US" b="1" baseline="0" dirty="0"/>
              <a:t>cannot</a:t>
            </a:r>
            <a:r>
              <a:rPr lang="en-US" b="0" baseline="0" dirty="0"/>
              <a:t> see. Thousands of living organisms can be found in one square inch of soil!</a:t>
            </a:r>
            <a:endParaRPr lang="en-US" dirty="0"/>
          </a:p>
        </p:txBody>
      </p:sp>
      <p:sp>
        <p:nvSpPr>
          <p:cNvPr id="4" name="Slide Number Placeholder 3"/>
          <p:cNvSpPr>
            <a:spLocks noGrp="1"/>
          </p:cNvSpPr>
          <p:nvPr>
            <p:ph type="sldNum" sz="quarter" idx="10"/>
          </p:nvPr>
        </p:nvSpPr>
        <p:spPr/>
        <p:txBody>
          <a:bodyPr/>
          <a:lstStyle/>
          <a:p>
            <a:fld id="{B446AC89-786B-425F-A15C-31D9BFF955C9}" type="slidenum">
              <a:rPr lang="en-US" smtClean="0"/>
              <a:pPr/>
              <a:t>7</a:t>
            </a:fld>
            <a:endParaRPr lang="en-US"/>
          </a:p>
        </p:txBody>
      </p:sp>
      <p:sp>
        <p:nvSpPr>
          <p:cNvPr id="5" name="Footer Placeholder 4"/>
          <p:cNvSpPr>
            <a:spLocks noGrp="1"/>
          </p:cNvSpPr>
          <p:nvPr>
            <p:ph type="ftr" sz="quarter" idx="11"/>
          </p:nvPr>
        </p:nvSpPr>
        <p:spPr/>
        <p:txBody>
          <a:bodyPr/>
          <a:lstStyle/>
          <a:p>
            <a:r>
              <a:rPr lang="en-US"/>
              <a:t>National Assocation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2  Grade 2-3  DIG DEEPER Mysteries in the soil</a:t>
            </a:r>
          </a:p>
        </p:txBody>
      </p:sp>
    </p:spTree>
    <p:extLst>
      <p:ext uri="{BB962C8B-B14F-4D97-AF65-F5344CB8AC3E}">
        <p14:creationId xmlns:p14="http://schemas.microsoft.com/office/powerpoint/2010/main" val="335207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very important to remember that</a:t>
            </a:r>
            <a:r>
              <a:rPr lang="en-US" baseline="0" dirty="0"/>
              <a:t> we all need healthy soil. </a:t>
            </a:r>
            <a:r>
              <a:rPr lang="en-US" dirty="0"/>
              <a:t>Plants and trees grow in soil. Houses are built on soil. The food we eat grows in and on soil. Soil helps clean the water we drink. Some of our clothes come from plants that grow in soil. We All Need Soil!</a:t>
            </a:r>
          </a:p>
        </p:txBody>
      </p:sp>
      <p:sp>
        <p:nvSpPr>
          <p:cNvPr id="4" name="Slide Number Placeholder 3"/>
          <p:cNvSpPr>
            <a:spLocks noGrp="1"/>
          </p:cNvSpPr>
          <p:nvPr>
            <p:ph type="sldNum" sz="quarter" idx="10"/>
          </p:nvPr>
        </p:nvSpPr>
        <p:spPr/>
        <p:txBody>
          <a:bodyPr/>
          <a:lstStyle/>
          <a:p>
            <a:fld id="{CE27ABDC-1A8F-4430-8224-9643502A713B}" type="slidenum">
              <a:rPr lang="en-US" smtClean="0"/>
              <a:pPr/>
              <a:t>8</a:t>
            </a:fld>
            <a:endParaRPr lang="en-US"/>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1 - Grade K-1 DIG DEEPER - Mysteries in the soil -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Soil can take thousands or even millions of years to form! This is why it is very important to take good care of the soil we have. Soil fertility is important to all of us as the world’s population increases and the amount of available farm</a:t>
            </a:r>
            <a:r>
              <a:rPr lang="en-US" baseline="0" dirty="0"/>
              <a:t> ground decreases. Remember…we can’t survive without healthy soil! </a:t>
            </a:r>
            <a:r>
              <a:rPr lang="en-US" dirty="0"/>
              <a:t>Taking good care of our soil is the best way to make sure that we have</a:t>
            </a:r>
            <a:r>
              <a:rPr lang="en-US" baseline="0" dirty="0"/>
              <a:t> </a:t>
            </a:r>
            <a:r>
              <a:rPr lang="en-US" dirty="0"/>
              <a:t>the soil we need for food, water, air, clothes and many other things. There are many things you can do to protect your soil, like recycling and composting.</a:t>
            </a:r>
          </a:p>
          <a:p>
            <a:endParaRPr lang="en-US" dirty="0"/>
          </a:p>
        </p:txBody>
      </p:sp>
      <p:sp>
        <p:nvSpPr>
          <p:cNvPr id="4" name="Slide Number Placeholder 3"/>
          <p:cNvSpPr>
            <a:spLocks noGrp="1"/>
          </p:cNvSpPr>
          <p:nvPr>
            <p:ph type="sldNum" sz="quarter" idx="10"/>
          </p:nvPr>
        </p:nvSpPr>
        <p:spPr/>
        <p:txBody>
          <a:bodyPr/>
          <a:lstStyle/>
          <a:p>
            <a:fld id="{11C31FD0-E5BA-4CE0-BCDC-B03422EA65F3}" type="slidenum">
              <a:rPr lang="en-US" smtClean="0"/>
              <a:t>9</a:t>
            </a:fld>
            <a:endParaRPr lang="en-US" dirty="0"/>
          </a:p>
        </p:txBody>
      </p:sp>
      <p:sp>
        <p:nvSpPr>
          <p:cNvPr id="5" name="Footer Placeholder 4"/>
          <p:cNvSpPr>
            <a:spLocks noGrp="1"/>
          </p:cNvSpPr>
          <p:nvPr>
            <p:ph type="ftr" sz="quarter" idx="11"/>
          </p:nvPr>
        </p:nvSpPr>
        <p:spPr/>
        <p:txBody>
          <a:bodyPr/>
          <a:lstStyle/>
          <a:p>
            <a:r>
              <a:rPr lang="en-US" dirty="0"/>
              <a:t>Level 4 - Grade 6 and Up - DIG DEEPER Mysteries in the soil</a:t>
            </a:r>
          </a:p>
        </p:txBody>
      </p:sp>
      <p:sp>
        <p:nvSpPr>
          <p:cNvPr id="6" name="Header Placeholder 5"/>
          <p:cNvSpPr>
            <a:spLocks noGrp="1"/>
          </p:cNvSpPr>
          <p:nvPr>
            <p:ph type="hdr" sz="quarter" idx="12"/>
          </p:nvPr>
        </p:nvSpPr>
        <p:spPr/>
        <p:txBody>
          <a:bodyPr/>
          <a:lstStyle/>
          <a:p>
            <a:r>
              <a:rPr lang="en-US" dirty="0"/>
              <a:t>National Association of Conservation Districts (NACD (c) NACD www.nacdnet.org</a:t>
            </a:r>
          </a:p>
        </p:txBody>
      </p:sp>
    </p:spTree>
    <p:extLst>
      <p:ext uri="{BB962C8B-B14F-4D97-AF65-F5344CB8AC3E}">
        <p14:creationId xmlns:p14="http://schemas.microsoft.com/office/powerpoint/2010/main" val="391626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04458B-59AE-BA4B-A81A-8B03CCFBC326}" type="datetime1">
              <a:rPr lang="en-US" smtClean="0"/>
              <a:t>8/9/2018</a:t>
            </a:fld>
            <a:endParaRPr lang="en-US"/>
          </a:p>
        </p:txBody>
      </p:sp>
      <p:sp>
        <p:nvSpPr>
          <p:cNvPr id="5" name="Footer Placeholder 4"/>
          <p:cNvSpPr>
            <a:spLocks noGrp="1"/>
          </p:cNvSpPr>
          <p:nvPr>
            <p:ph type="ftr" sz="quarter" idx="11"/>
          </p:nvPr>
        </p:nvSpPr>
        <p:spPr/>
        <p:txBody>
          <a:bodyPr/>
          <a:lstStyle/>
          <a:p>
            <a:r>
              <a:rPr lang="en-US"/>
              <a:t>National Association of Conservation Districts (c) NACD  nacdnet.org</a:t>
            </a:r>
          </a:p>
        </p:txBody>
      </p:sp>
      <p:sp>
        <p:nvSpPr>
          <p:cNvPr id="6" name="Slide Number Placeholder 5"/>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FC88F-0D1B-F340-8645-42F5AA9E1987}" type="datetime1">
              <a:rPr lang="en-US" smtClean="0"/>
              <a:t>8/9/2018</a:t>
            </a:fld>
            <a:endParaRPr lang="en-US"/>
          </a:p>
        </p:txBody>
      </p:sp>
      <p:sp>
        <p:nvSpPr>
          <p:cNvPr id="5" name="Footer Placeholder 4"/>
          <p:cNvSpPr>
            <a:spLocks noGrp="1"/>
          </p:cNvSpPr>
          <p:nvPr>
            <p:ph type="ftr" sz="quarter" idx="11"/>
          </p:nvPr>
        </p:nvSpPr>
        <p:spPr/>
        <p:txBody>
          <a:bodyPr/>
          <a:lstStyle/>
          <a:p>
            <a:r>
              <a:rPr lang="en-US"/>
              <a:t>National Association of Conservation Districts (c) NACD  nacdnet.org</a:t>
            </a:r>
          </a:p>
        </p:txBody>
      </p:sp>
      <p:sp>
        <p:nvSpPr>
          <p:cNvPr id="6" name="Slide Number Placeholder 5"/>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8B0EE5-7FE7-5447-9A39-CCE105C08BA3}" type="datetime1">
              <a:rPr lang="en-US" smtClean="0"/>
              <a:t>8/9/2018</a:t>
            </a:fld>
            <a:endParaRPr lang="en-US"/>
          </a:p>
        </p:txBody>
      </p:sp>
      <p:sp>
        <p:nvSpPr>
          <p:cNvPr id="5" name="Footer Placeholder 4"/>
          <p:cNvSpPr>
            <a:spLocks noGrp="1"/>
          </p:cNvSpPr>
          <p:nvPr>
            <p:ph type="ftr" sz="quarter" idx="11"/>
          </p:nvPr>
        </p:nvSpPr>
        <p:spPr/>
        <p:txBody>
          <a:bodyPr/>
          <a:lstStyle/>
          <a:p>
            <a:r>
              <a:rPr lang="en-US"/>
              <a:t>National Association of Conservation Districts (c) NACD  nacdnet.org</a:t>
            </a:r>
          </a:p>
        </p:txBody>
      </p:sp>
      <p:sp>
        <p:nvSpPr>
          <p:cNvPr id="6" name="Slide Number Placeholder 5"/>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46F50-EE52-EC4F-BAEB-6F99CB7F3DE0}" type="datetime1">
              <a:rPr lang="en-US" smtClean="0"/>
              <a:t>8/9/2018</a:t>
            </a:fld>
            <a:endParaRPr lang="en-US"/>
          </a:p>
        </p:txBody>
      </p:sp>
      <p:sp>
        <p:nvSpPr>
          <p:cNvPr id="5" name="Footer Placeholder 4"/>
          <p:cNvSpPr>
            <a:spLocks noGrp="1"/>
          </p:cNvSpPr>
          <p:nvPr>
            <p:ph type="ftr" sz="quarter" idx="11"/>
          </p:nvPr>
        </p:nvSpPr>
        <p:spPr/>
        <p:txBody>
          <a:bodyPr/>
          <a:lstStyle/>
          <a:p>
            <a:r>
              <a:rPr lang="en-US"/>
              <a:t>National Association of Conservation Districts (c) NACD  nacdnet.org</a:t>
            </a:r>
          </a:p>
        </p:txBody>
      </p:sp>
      <p:sp>
        <p:nvSpPr>
          <p:cNvPr id="6" name="Slide Number Placeholder 5"/>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11EAC2-A1FE-474D-A973-B92D855649F3}" type="datetime1">
              <a:rPr lang="en-US" smtClean="0"/>
              <a:t>8/9/2018</a:t>
            </a:fld>
            <a:endParaRPr lang="en-US"/>
          </a:p>
        </p:txBody>
      </p:sp>
      <p:sp>
        <p:nvSpPr>
          <p:cNvPr id="5" name="Footer Placeholder 4"/>
          <p:cNvSpPr>
            <a:spLocks noGrp="1"/>
          </p:cNvSpPr>
          <p:nvPr>
            <p:ph type="ftr" sz="quarter" idx="11"/>
          </p:nvPr>
        </p:nvSpPr>
        <p:spPr/>
        <p:txBody>
          <a:bodyPr/>
          <a:lstStyle/>
          <a:p>
            <a:r>
              <a:rPr lang="en-US"/>
              <a:t>National Association of Conservation Districts (c) NACD  nacdnet.org</a:t>
            </a:r>
          </a:p>
        </p:txBody>
      </p:sp>
      <p:sp>
        <p:nvSpPr>
          <p:cNvPr id="6" name="Slide Number Placeholder 5"/>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35448E-C0B2-6044-B675-FBA1E5202FE7}" type="datetime1">
              <a:rPr lang="en-US" smtClean="0"/>
              <a:t>8/9/2018</a:t>
            </a:fld>
            <a:endParaRPr lang="en-US"/>
          </a:p>
        </p:txBody>
      </p:sp>
      <p:sp>
        <p:nvSpPr>
          <p:cNvPr id="6" name="Footer Placeholder 5"/>
          <p:cNvSpPr>
            <a:spLocks noGrp="1"/>
          </p:cNvSpPr>
          <p:nvPr>
            <p:ph type="ftr" sz="quarter" idx="11"/>
          </p:nvPr>
        </p:nvSpPr>
        <p:spPr/>
        <p:txBody>
          <a:bodyPr/>
          <a:lstStyle/>
          <a:p>
            <a:r>
              <a:rPr lang="en-US"/>
              <a:t>National Association of Conservation Districts (c) NACD  nacdnet.org</a:t>
            </a:r>
          </a:p>
        </p:txBody>
      </p:sp>
      <p:sp>
        <p:nvSpPr>
          <p:cNvPr id="7" name="Slide Number Placeholder 6"/>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5C3805-64C0-2445-9C42-333A570233FE}" type="datetime1">
              <a:rPr lang="en-US" smtClean="0"/>
              <a:t>8/9/2018</a:t>
            </a:fld>
            <a:endParaRPr lang="en-US"/>
          </a:p>
        </p:txBody>
      </p:sp>
      <p:sp>
        <p:nvSpPr>
          <p:cNvPr id="8" name="Footer Placeholder 7"/>
          <p:cNvSpPr>
            <a:spLocks noGrp="1"/>
          </p:cNvSpPr>
          <p:nvPr>
            <p:ph type="ftr" sz="quarter" idx="11"/>
          </p:nvPr>
        </p:nvSpPr>
        <p:spPr/>
        <p:txBody>
          <a:bodyPr/>
          <a:lstStyle/>
          <a:p>
            <a:r>
              <a:rPr lang="en-US"/>
              <a:t>National Association of Conservation Districts (c) NACD  nacdnet.org</a:t>
            </a:r>
          </a:p>
        </p:txBody>
      </p:sp>
      <p:sp>
        <p:nvSpPr>
          <p:cNvPr id="9" name="Slide Number Placeholder 8"/>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6C0AB-DA3F-FC4F-8693-23CC544FAC9D}" type="datetime1">
              <a:rPr lang="en-US" smtClean="0"/>
              <a:t>8/9/2018</a:t>
            </a:fld>
            <a:endParaRPr lang="en-US"/>
          </a:p>
        </p:txBody>
      </p:sp>
      <p:sp>
        <p:nvSpPr>
          <p:cNvPr id="4" name="Footer Placeholder 3"/>
          <p:cNvSpPr>
            <a:spLocks noGrp="1"/>
          </p:cNvSpPr>
          <p:nvPr>
            <p:ph type="ftr" sz="quarter" idx="11"/>
          </p:nvPr>
        </p:nvSpPr>
        <p:spPr/>
        <p:txBody>
          <a:bodyPr/>
          <a:lstStyle/>
          <a:p>
            <a:r>
              <a:rPr lang="en-US"/>
              <a:t>National Association of Conservation Districts (c) NACD  nacdnet.org</a:t>
            </a:r>
          </a:p>
        </p:txBody>
      </p:sp>
      <p:sp>
        <p:nvSpPr>
          <p:cNvPr id="5" name="Slide Number Placeholder 4"/>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8F5B0-96A4-A849-944C-F6CC30A6F8B4}" type="datetime1">
              <a:rPr lang="en-US" smtClean="0"/>
              <a:t>8/9/2018</a:t>
            </a:fld>
            <a:endParaRPr lang="en-US"/>
          </a:p>
        </p:txBody>
      </p:sp>
      <p:sp>
        <p:nvSpPr>
          <p:cNvPr id="3" name="Footer Placeholder 2"/>
          <p:cNvSpPr>
            <a:spLocks noGrp="1"/>
          </p:cNvSpPr>
          <p:nvPr>
            <p:ph type="ftr" sz="quarter" idx="11"/>
          </p:nvPr>
        </p:nvSpPr>
        <p:spPr/>
        <p:txBody>
          <a:bodyPr/>
          <a:lstStyle/>
          <a:p>
            <a:r>
              <a:rPr lang="en-US"/>
              <a:t>National Association of Conservation Districts (c) NACD  nacdnet.org</a:t>
            </a:r>
          </a:p>
        </p:txBody>
      </p:sp>
      <p:sp>
        <p:nvSpPr>
          <p:cNvPr id="4" name="Slide Number Placeholder 3"/>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C630E6-AFA6-A647-AD14-B1BAE50C41A2}" type="datetime1">
              <a:rPr lang="en-US" smtClean="0"/>
              <a:t>8/9/2018</a:t>
            </a:fld>
            <a:endParaRPr lang="en-US"/>
          </a:p>
        </p:txBody>
      </p:sp>
      <p:sp>
        <p:nvSpPr>
          <p:cNvPr id="6" name="Footer Placeholder 5"/>
          <p:cNvSpPr>
            <a:spLocks noGrp="1"/>
          </p:cNvSpPr>
          <p:nvPr>
            <p:ph type="ftr" sz="quarter" idx="11"/>
          </p:nvPr>
        </p:nvSpPr>
        <p:spPr/>
        <p:txBody>
          <a:bodyPr/>
          <a:lstStyle/>
          <a:p>
            <a:r>
              <a:rPr lang="en-US"/>
              <a:t>National Association of Conservation Districts (c) NACD  nacdnet.org</a:t>
            </a:r>
          </a:p>
        </p:txBody>
      </p:sp>
      <p:sp>
        <p:nvSpPr>
          <p:cNvPr id="7" name="Slide Number Placeholder 6"/>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192BE3-7702-8847-B6E8-0BB082817B87}" type="datetime1">
              <a:rPr lang="en-US" smtClean="0"/>
              <a:t>8/9/2018</a:t>
            </a:fld>
            <a:endParaRPr lang="en-US"/>
          </a:p>
        </p:txBody>
      </p:sp>
      <p:sp>
        <p:nvSpPr>
          <p:cNvPr id="6" name="Footer Placeholder 5"/>
          <p:cNvSpPr>
            <a:spLocks noGrp="1"/>
          </p:cNvSpPr>
          <p:nvPr>
            <p:ph type="ftr" sz="quarter" idx="11"/>
          </p:nvPr>
        </p:nvSpPr>
        <p:spPr/>
        <p:txBody>
          <a:bodyPr/>
          <a:lstStyle/>
          <a:p>
            <a:r>
              <a:rPr lang="en-US"/>
              <a:t>National Association of Conservation Districts (c) NACD  nacdnet.org</a:t>
            </a:r>
          </a:p>
        </p:txBody>
      </p:sp>
      <p:sp>
        <p:nvSpPr>
          <p:cNvPr id="7" name="Slide Number Placeholder 6"/>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234AD-CC9A-B14A-BAA5-4DF72ED6CE38}" type="datetime1">
              <a:rPr lang="en-US" smtClean="0"/>
              <a:t>8/9/2018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National Association of Conservation Districts (c) NACD  nacdnet.org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F2703-EB4A-4B9F-91BB-41E9C70DD5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nacdne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www.nacdnet.org/" TargetMode="External"/><Relationship Id="rId5" Type="http://schemas.openxmlformats.org/officeDocument/2006/relationships/image" Target="../media/image4.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www.nacdnet.org/general-resources/conservation-district-directory/" TargetMode="External"/><Relationship Id="rId4" Type="http://schemas.openxmlformats.org/officeDocument/2006/relationships/hyperlink" Target="http://www.nacdnet.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www.nacdnet.org/wp-content/uploads/2018/01/Poster-Contest-Entry-Form.pdf" TargetMode="External"/><Relationship Id="rId4" Type="http://schemas.openxmlformats.org/officeDocument/2006/relationships/hyperlink" Target="http://www.nacdnet.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nacdnet.org/education/contests" TargetMode="External"/><Relationship Id="rId2" Type="http://schemas.openxmlformats.org/officeDocument/2006/relationships/hyperlink" Target="http://www.nacdnet.org/general-resources/stewardship-program/" TargetMode="External"/><Relationship Id="rId1" Type="http://schemas.openxmlformats.org/officeDocument/2006/relationships/slideLayout" Target="../slideLayouts/slideLayout6.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www.nacdne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hyperlink" Target="http://www.nacdnet.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hyperlink" Target="http://www.nacdnet.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www.nacdnet.org/" TargetMode="External"/><Relationship Id="rId5" Type="http://schemas.openxmlformats.org/officeDocument/2006/relationships/image" Target="../media/image4.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237F2B3-1D69-42DC-8D65-ABD56EE403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9144000" cy="5917779"/>
          </a:xfrm>
          <a:prstGeom prst="rect">
            <a:avLst/>
          </a:prstGeom>
        </p:spPr>
      </p:pic>
      <p:sp>
        <p:nvSpPr>
          <p:cNvPr id="4" name="Title 1">
            <a:extLst>
              <a:ext uri="{FF2B5EF4-FFF2-40B4-BE49-F238E27FC236}">
                <a16:creationId xmlns="" xmlns:a16="http://schemas.microsoft.com/office/drawing/2014/main" id="{94163D77-5975-4494-87A8-7ED2387B96AB}"/>
              </a:ext>
            </a:extLst>
          </p:cNvPr>
          <p:cNvSpPr txBox="1">
            <a:spLocks/>
          </p:cNvSpPr>
          <p:nvPr/>
        </p:nvSpPr>
        <p:spPr>
          <a:xfrm>
            <a:off x="0" y="5902538"/>
            <a:ext cx="9105900" cy="940222"/>
          </a:xfrm>
          <a:prstGeom prst="rect">
            <a:avLst/>
          </a:prstGeom>
          <a:ln w="76200" cap="flat" cmpd="sng"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latin typeface="Elephant" panose="02020904090505020303" pitchFamily="18" charset="0"/>
              </a:rPr>
              <a:t>National Association of Conservation Districts (NACD)</a:t>
            </a:r>
          </a:p>
          <a:p>
            <a:r>
              <a:rPr lang="en-US" sz="3200" b="1" dirty="0">
                <a:latin typeface="Minion Pro" panose="02040503050201020203" pitchFamily="18" charset="0"/>
                <a:hlinkClick r:id="rId4"/>
              </a:rPr>
              <a:t>www.nacdnet.org</a:t>
            </a:r>
            <a:r>
              <a:rPr lang="en-US" sz="3200" b="1" dirty="0">
                <a:latin typeface="Minion Pro" panose="02040503050201020203"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rgbClr val="92D050"/>
            </a:solidFill>
          </a:ln>
        </p:spPr>
        <p:style>
          <a:lnRef idx="2">
            <a:schemeClr val="accent1"/>
          </a:lnRef>
          <a:fillRef idx="1">
            <a:schemeClr val="lt1"/>
          </a:fillRef>
          <a:effectRef idx="0">
            <a:schemeClr val="accent1"/>
          </a:effectRef>
          <a:fontRef idx="minor">
            <a:schemeClr val="dk1"/>
          </a:fontRef>
        </p:style>
        <p:txBody>
          <a:bodyPr/>
          <a:lstStyle/>
          <a:p>
            <a:r>
              <a:rPr lang="en-US" dirty="0">
                <a:latin typeface="Elephant" panose="02020904090505020303" pitchFamily="18" charset="0"/>
              </a:rPr>
              <a:t>Recycling Protects Soil</a:t>
            </a:r>
          </a:p>
        </p:txBody>
      </p:sp>
      <p:pic>
        <p:nvPicPr>
          <p:cNvPr id="8" name="Picture 7">
            <a:extLst>
              <a:ext uri="{FF2B5EF4-FFF2-40B4-BE49-F238E27FC236}">
                <a16:creationId xmlns="" xmlns:a16="http://schemas.microsoft.com/office/drawing/2014/main" id="{9886C7EB-35A9-4006-9098-D2A8B43B6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09800"/>
            <a:ext cx="8839200" cy="3048000"/>
          </a:xfrm>
          <a:prstGeom prst="rect">
            <a:avLst/>
          </a:prstGeom>
          <a:ln>
            <a:noFill/>
          </a:ln>
          <a:effectLst>
            <a:softEdge rad="112500"/>
          </a:effectLst>
        </p:spPr>
      </p:pic>
      <p:pic>
        <p:nvPicPr>
          <p:cNvPr id="12" name="Picture 11">
            <a:extLst>
              <a:ext uri="{FF2B5EF4-FFF2-40B4-BE49-F238E27FC236}">
                <a16:creationId xmlns="" xmlns:a16="http://schemas.microsoft.com/office/drawing/2014/main" id="{3391B5B5-E480-4306-8BDF-B95B449263C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13" name="TextBox 12">
            <a:extLst>
              <a:ext uri="{FF2B5EF4-FFF2-40B4-BE49-F238E27FC236}">
                <a16:creationId xmlns="" xmlns:a16="http://schemas.microsoft.com/office/drawing/2014/main" id="{2A66B515-F590-473D-88DC-80E9BB2FF78D}"/>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extLst>
      <p:ext uri="{BB962C8B-B14F-4D97-AF65-F5344CB8AC3E}">
        <p14:creationId xmlns:p14="http://schemas.microsoft.com/office/powerpoint/2010/main" val="90076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accent6"/>
            </a:solidFill>
          </a:ln>
        </p:spPr>
        <p:style>
          <a:lnRef idx="2">
            <a:schemeClr val="accent3"/>
          </a:lnRef>
          <a:fillRef idx="1">
            <a:schemeClr val="lt1"/>
          </a:fillRef>
          <a:effectRef idx="0">
            <a:schemeClr val="accent3"/>
          </a:effectRef>
          <a:fontRef idx="minor">
            <a:schemeClr val="dk1"/>
          </a:fontRef>
        </p:style>
        <p:txBody>
          <a:bodyPr/>
          <a:lstStyle/>
          <a:p>
            <a:r>
              <a:rPr lang="en-US" dirty="0">
                <a:latin typeface="Elephant" panose="02020904090505020303" pitchFamily="18" charset="0"/>
              </a:rPr>
              <a:t>Compost for Healthy Soil</a:t>
            </a:r>
          </a:p>
        </p:txBody>
      </p:sp>
      <p:pic>
        <p:nvPicPr>
          <p:cNvPr id="7" name="Picture 6">
            <a:extLst>
              <a:ext uri="{FF2B5EF4-FFF2-40B4-BE49-F238E27FC236}">
                <a16:creationId xmlns="" xmlns:a16="http://schemas.microsoft.com/office/drawing/2014/main" id="{339472F4-8FD8-4EC9-A54C-C3B7BFEB74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850" y="1540215"/>
            <a:ext cx="6972300" cy="4648200"/>
          </a:xfrm>
          <a:prstGeom prst="rect">
            <a:avLst/>
          </a:prstGeom>
          <a:ln>
            <a:noFill/>
          </a:ln>
          <a:effectLst>
            <a:softEdge rad="112500"/>
          </a:effectLst>
        </p:spPr>
      </p:pic>
      <p:pic>
        <p:nvPicPr>
          <p:cNvPr id="8" name="Picture 7">
            <a:extLst>
              <a:ext uri="{FF2B5EF4-FFF2-40B4-BE49-F238E27FC236}">
                <a16:creationId xmlns="" xmlns:a16="http://schemas.microsoft.com/office/drawing/2014/main" id="{7FED4387-C793-4A38-944F-F58E14A6FE87}"/>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9" name="TextBox 8">
            <a:extLst>
              <a:ext uri="{FF2B5EF4-FFF2-40B4-BE49-F238E27FC236}">
                <a16:creationId xmlns="" xmlns:a16="http://schemas.microsoft.com/office/drawing/2014/main" id="{7AB2C4C3-9C89-4718-9CD6-32D968C68276}"/>
              </a:ext>
            </a:extLst>
          </p:cNvPr>
          <p:cNvSpPr txBox="1"/>
          <p:nvPr/>
        </p:nvSpPr>
        <p:spPr>
          <a:xfrm>
            <a:off x="4000500" y="6579167"/>
            <a:ext cx="1143000" cy="246221"/>
          </a:xfrm>
          <a:prstGeom prst="rect">
            <a:avLst/>
          </a:prstGeom>
          <a:noFill/>
        </p:spPr>
        <p:txBody>
          <a:bodyPr wrap="square" rtlCol="0">
            <a:spAutoFit/>
          </a:bodyPr>
          <a:lstStyle/>
          <a:p>
            <a:r>
              <a:rPr lang="en-US" sz="1000" dirty="0"/>
              <a:t>www.nacdnet.org</a:t>
            </a:r>
          </a:p>
        </p:txBody>
      </p:sp>
    </p:spTree>
    <p:extLst>
      <p:ext uri="{BB962C8B-B14F-4D97-AF65-F5344CB8AC3E}">
        <p14:creationId xmlns:p14="http://schemas.microsoft.com/office/powerpoint/2010/main" val="2512027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accent5"/>
            </a:solidFill>
          </a:ln>
        </p:spPr>
        <p:style>
          <a:lnRef idx="2">
            <a:schemeClr val="accent6"/>
          </a:lnRef>
          <a:fillRef idx="1">
            <a:schemeClr val="lt1"/>
          </a:fillRef>
          <a:effectRef idx="0">
            <a:schemeClr val="accent6"/>
          </a:effectRef>
          <a:fontRef idx="minor">
            <a:schemeClr val="dk1"/>
          </a:fontRef>
        </p:style>
        <p:txBody>
          <a:bodyPr/>
          <a:lstStyle/>
          <a:p>
            <a:r>
              <a:rPr lang="en-US" dirty="0">
                <a:latin typeface="Elephant" panose="02020904090505020303" pitchFamily="18" charset="0"/>
              </a:rPr>
              <a:t>Mulch is Good for Soil</a:t>
            </a:r>
          </a:p>
        </p:txBody>
      </p:sp>
      <p:pic>
        <p:nvPicPr>
          <p:cNvPr id="4" name="Content Placeholder 3" descr="http://media.vcstar.com/media/img/photos/2013/07/10/702711_t607.JPG"/>
          <p:cNvPicPr>
            <a:picLocks noGrp="1"/>
          </p:cNvPicPr>
          <p:nvPr>
            <p:ph idx="1"/>
          </p:nvPr>
        </p:nvPicPr>
        <p:blipFill>
          <a:blip r:embed="rId3" cstate="print"/>
          <a:srcRect/>
          <a:stretch>
            <a:fillRect/>
          </a:stretch>
        </p:blipFill>
        <p:spPr bwMode="auto">
          <a:xfrm>
            <a:off x="1066800" y="1676400"/>
            <a:ext cx="7239000" cy="4229508"/>
          </a:xfrm>
          <a:prstGeom prst="rect">
            <a:avLst/>
          </a:prstGeom>
          <a:noFill/>
          <a:ln w="9525">
            <a:noFill/>
            <a:miter lim="800000"/>
            <a:headEnd/>
            <a:tailEnd/>
          </a:ln>
        </p:spPr>
      </p:pic>
      <p:pic>
        <p:nvPicPr>
          <p:cNvPr id="5" name="Picture 4">
            <a:extLst>
              <a:ext uri="{FF2B5EF4-FFF2-40B4-BE49-F238E27FC236}">
                <a16:creationId xmlns="" xmlns:a16="http://schemas.microsoft.com/office/drawing/2014/main" id="{E7F1F909-E059-4A84-838E-AEE535EC18D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6" name="TextBox 5">
            <a:extLst>
              <a:ext uri="{FF2B5EF4-FFF2-40B4-BE49-F238E27FC236}">
                <a16:creationId xmlns="" xmlns:a16="http://schemas.microsoft.com/office/drawing/2014/main" id="{C34FED2C-600A-492B-8E7E-B5077D3E8A05}"/>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extLst>
      <p:ext uri="{BB962C8B-B14F-4D97-AF65-F5344CB8AC3E}">
        <p14:creationId xmlns:p14="http://schemas.microsoft.com/office/powerpoint/2010/main" val="3574657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rgbClr val="92D050"/>
            </a:solidFill>
          </a:ln>
        </p:spPr>
        <p:style>
          <a:lnRef idx="2">
            <a:schemeClr val="accent6"/>
          </a:lnRef>
          <a:fillRef idx="1">
            <a:schemeClr val="lt1"/>
          </a:fillRef>
          <a:effectRef idx="0">
            <a:schemeClr val="accent6"/>
          </a:effectRef>
          <a:fontRef idx="minor">
            <a:schemeClr val="dk1"/>
          </a:fontRef>
        </p:style>
        <p:txBody>
          <a:bodyPr/>
          <a:lstStyle/>
          <a:p>
            <a:r>
              <a:rPr lang="en-US" dirty="0">
                <a:latin typeface="Elephant" panose="02020904090505020303" pitchFamily="18" charset="0"/>
              </a:rPr>
              <a:t>Watch Out for Erosion</a:t>
            </a:r>
          </a:p>
        </p:txBody>
      </p:sp>
      <p:pic>
        <p:nvPicPr>
          <p:cNvPr id="4" name="Content Placeholder 3" descr="http://farm9.staticflickr.com/8389/8554494126_894cc3818e_z.jpg"/>
          <p:cNvPicPr>
            <a:picLocks noGrp="1"/>
          </p:cNvPicPr>
          <p:nvPr>
            <p:ph idx="1"/>
          </p:nvPr>
        </p:nvPicPr>
        <p:blipFill>
          <a:blip r:embed="rId3" cstate="print"/>
          <a:srcRect/>
          <a:stretch>
            <a:fillRect/>
          </a:stretch>
        </p:blipFill>
        <p:spPr bwMode="auto">
          <a:xfrm>
            <a:off x="1180177" y="1600200"/>
            <a:ext cx="6783645" cy="4525963"/>
          </a:xfrm>
          <a:prstGeom prst="rect">
            <a:avLst/>
          </a:prstGeom>
          <a:ln>
            <a:noFill/>
          </a:ln>
          <a:effectLst>
            <a:softEdge rad="112500"/>
          </a:effectLst>
        </p:spPr>
      </p:pic>
      <p:pic>
        <p:nvPicPr>
          <p:cNvPr id="5" name="Picture 4">
            <a:extLst>
              <a:ext uri="{FF2B5EF4-FFF2-40B4-BE49-F238E27FC236}">
                <a16:creationId xmlns="" xmlns:a16="http://schemas.microsoft.com/office/drawing/2014/main" id="{253492F9-9792-4B5B-A793-C22C4717F55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6" name="TextBox 5">
            <a:extLst>
              <a:ext uri="{FF2B5EF4-FFF2-40B4-BE49-F238E27FC236}">
                <a16:creationId xmlns="" xmlns:a16="http://schemas.microsoft.com/office/drawing/2014/main" id="{EB56A81A-E580-44BB-A733-E7FF36C5352E}"/>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extLst>
      <p:ext uri="{BB962C8B-B14F-4D97-AF65-F5344CB8AC3E}">
        <p14:creationId xmlns:p14="http://schemas.microsoft.com/office/powerpoint/2010/main" val="3285128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6"/>
          </a:lnRef>
          <a:fillRef idx="1">
            <a:schemeClr val="lt1"/>
          </a:fillRef>
          <a:effectRef idx="0">
            <a:schemeClr val="accent6"/>
          </a:effectRef>
          <a:fontRef idx="minor">
            <a:schemeClr val="dk1"/>
          </a:fontRef>
        </p:style>
        <p:txBody>
          <a:bodyPr>
            <a:noAutofit/>
          </a:bodyPr>
          <a:lstStyle/>
          <a:p>
            <a:r>
              <a:rPr lang="en-US" sz="3600" dirty="0">
                <a:latin typeface="Elephant" panose="02020904090505020303" pitchFamily="18" charset="0"/>
              </a:rPr>
              <a:t>Take Care of Your Soil –                              It Takes Care of You</a:t>
            </a:r>
          </a:p>
        </p:txBody>
      </p:sp>
      <p:pic>
        <p:nvPicPr>
          <p:cNvPr id="4" name="Picture 3">
            <a:extLst>
              <a:ext uri="{FF2B5EF4-FFF2-40B4-BE49-F238E27FC236}">
                <a16:creationId xmlns="" xmlns:a16="http://schemas.microsoft.com/office/drawing/2014/main" id="{05F3D226-8EED-4FA7-BC5B-742ABF25CA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81400" y="2629308"/>
            <a:ext cx="5261693" cy="3276600"/>
          </a:xfrm>
          <a:prstGeom prst="rect">
            <a:avLst/>
          </a:prstGeom>
          <a:ln>
            <a:noFill/>
          </a:ln>
          <a:effectLst>
            <a:softEdge rad="112500"/>
          </a:effectLst>
        </p:spPr>
      </p:pic>
      <p:pic>
        <p:nvPicPr>
          <p:cNvPr id="6" name="Picture 5">
            <a:extLst>
              <a:ext uri="{FF2B5EF4-FFF2-40B4-BE49-F238E27FC236}">
                <a16:creationId xmlns="" xmlns:a16="http://schemas.microsoft.com/office/drawing/2014/main" id="{04C1E933-5893-4DF6-9E23-A5F1A1B08D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 y="1625601"/>
            <a:ext cx="4648200" cy="3098800"/>
          </a:xfrm>
          <a:prstGeom prst="rect">
            <a:avLst/>
          </a:prstGeom>
          <a:ln>
            <a:noFill/>
          </a:ln>
          <a:effectLst>
            <a:softEdge rad="112500"/>
          </a:effectLst>
        </p:spPr>
      </p:pic>
      <p:pic>
        <p:nvPicPr>
          <p:cNvPr id="10" name="Picture 9">
            <a:extLst>
              <a:ext uri="{FF2B5EF4-FFF2-40B4-BE49-F238E27FC236}">
                <a16:creationId xmlns="" xmlns:a16="http://schemas.microsoft.com/office/drawing/2014/main" id="{E7F69C3E-DB35-4F06-B25F-63F9F7E2EABF}"/>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11" name="TextBox 10">
            <a:extLst>
              <a:ext uri="{FF2B5EF4-FFF2-40B4-BE49-F238E27FC236}">
                <a16:creationId xmlns="" xmlns:a16="http://schemas.microsoft.com/office/drawing/2014/main" id="{BADFE971-7EFC-4EA5-BC11-DDCB1DD0B0AA}"/>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6"/>
              </a:rPr>
              <a:t>www.nacdnet.org</a:t>
            </a:r>
            <a:r>
              <a:rPr lang="en-US" sz="1000" dirty="0"/>
              <a:t> </a:t>
            </a:r>
          </a:p>
        </p:txBody>
      </p:sp>
    </p:spTree>
    <p:extLst>
      <p:ext uri="{BB962C8B-B14F-4D97-AF65-F5344CB8AC3E}">
        <p14:creationId xmlns:p14="http://schemas.microsoft.com/office/powerpoint/2010/main" val="148678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6"/>
          </a:lnRef>
          <a:fillRef idx="1">
            <a:schemeClr val="lt1"/>
          </a:fillRef>
          <a:effectRef idx="0">
            <a:schemeClr val="accent6"/>
          </a:effectRef>
          <a:fontRef idx="minor">
            <a:schemeClr val="dk1"/>
          </a:fontRef>
        </p:style>
        <p:txBody>
          <a:bodyPr/>
          <a:lstStyle/>
          <a:p>
            <a:r>
              <a:rPr lang="en-US" dirty="0"/>
              <a:t>Help is Here!</a:t>
            </a:r>
          </a:p>
        </p:txBody>
      </p:sp>
      <p:pic>
        <p:nvPicPr>
          <p:cNvPr id="6" name="Picture 5">
            <a:extLst>
              <a:ext uri="{FF2B5EF4-FFF2-40B4-BE49-F238E27FC236}">
                <a16:creationId xmlns="" xmlns:a16="http://schemas.microsoft.com/office/drawing/2014/main" id="{BCBE3C79-D076-41E1-98A6-66A1E51D003B}"/>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7" name="TextBox 6">
            <a:extLst>
              <a:ext uri="{FF2B5EF4-FFF2-40B4-BE49-F238E27FC236}">
                <a16:creationId xmlns="" xmlns:a16="http://schemas.microsoft.com/office/drawing/2014/main" id="{955F1B34-006D-4B65-83C0-399AD51E3A8C}"/>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sp>
        <p:nvSpPr>
          <p:cNvPr id="3" name="Rectangle 2">
            <a:extLst>
              <a:ext uri="{FF2B5EF4-FFF2-40B4-BE49-F238E27FC236}">
                <a16:creationId xmlns="" xmlns:a16="http://schemas.microsoft.com/office/drawing/2014/main" id="{DF8D64BA-76AB-43C4-892A-C1376B760F73}"/>
              </a:ext>
            </a:extLst>
          </p:cNvPr>
          <p:cNvSpPr/>
          <p:nvPr/>
        </p:nvSpPr>
        <p:spPr>
          <a:xfrm>
            <a:off x="457200" y="4569429"/>
            <a:ext cx="8229600" cy="1477328"/>
          </a:xfrm>
          <a:prstGeom prst="rect">
            <a:avLst/>
          </a:prstGeom>
        </p:spPr>
        <p:txBody>
          <a:bodyPr wrap="square">
            <a:spAutoFit/>
          </a:bodyPr>
          <a:lstStyle/>
          <a:p>
            <a:pPr algn="ctr"/>
            <a:r>
              <a:rPr lang="en-US" dirty="0">
                <a:latin typeface="Minion Pro" panose="02040503050201020203" pitchFamily="18" charset="0"/>
              </a:rPr>
              <a:t>Your local conservation district is eager to help you care for your soil. Contact them for information.</a:t>
            </a:r>
          </a:p>
          <a:p>
            <a:endParaRPr lang="en-US" dirty="0">
              <a:latin typeface="Minion Pro" panose="02040503050201020203" pitchFamily="18" charset="0"/>
            </a:endParaRPr>
          </a:p>
          <a:p>
            <a:pPr algn="ctr"/>
            <a:r>
              <a:rPr lang="en-US" dirty="0">
                <a:latin typeface="Minion Pro" panose="02040503050201020203" pitchFamily="18" charset="0"/>
              </a:rPr>
              <a:t>National  Association of Conservation Districts (NACD) </a:t>
            </a:r>
            <a:r>
              <a:rPr lang="en-US" dirty="0">
                <a:latin typeface="Minion Pro" panose="02040503050201020203" pitchFamily="18" charset="0"/>
                <a:hlinkClick r:id="rId5"/>
              </a:rPr>
              <a:t>http://www.nacdnet.org/general-resources/conservation-district-directory/</a:t>
            </a:r>
            <a:r>
              <a:rPr lang="en-US" dirty="0">
                <a:latin typeface="Minion Pro" panose="02040503050201020203" pitchFamily="18" charset="0"/>
              </a:rPr>
              <a:t> </a:t>
            </a:r>
          </a:p>
        </p:txBody>
      </p:sp>
      <p:sp>
        <p:nvSpPr>
          <p:cNvPr id="4" name="Rectangle 3">
            <a:extLst>
              <a:ext uri="{FF2B5EF4-FFF2-40B4-BE49-F238E27FC236}">
                <a16:creationId xmlns="" xmlns:a16="http://schemas.microsoft.com/office/drawing/2014/main" id="{EFE06772-C249-477B-B5A5-989F77865D59}"/>
              </a:ext>
            </a:extLst>
          </p:cNvPr>
          <p:cNvSpPr/>
          <p:nvPr/>
        </p:nvSpPr>
        <p:spPr>
          <a:xfrm>
            <a:off x="457200" y="2069919"/>
            <a:ext cx="5105400" cy="1631216"/>
          </a:xfrm>
          <a:prstGeom prst="rect">
            <a:avLst/>
          </a:prstGeom>
        </p:spPr>
        <p:txBody>
          <a:bodyPr wrap="square">
            <a:spAutoFit/>
          </a:bodyPr>
          <a:lstStyle/>
          <a:p>
            <a:pPr algn="ctr"/>
            <a:r>
              <a:rPr lang="ja-JP" altLang="en-US" i="1" dirty="0">
                <a:latin typeface="Arial" panose="020B0604020202020204" pitchFamily="34" charset="0"/>
                <a:ea typeface="Meiryo" panose="020B0604030504040204" pitchFamily="34" charset="-128"/>
                <a:cs typeface="Meiryo" panose="020B0604030504040204" pitchFamily="34" charset="-128"/>
              </a:rPr>
              <a:t>“</a:t>
            </a:r>
            <a:r>
              <a:rPr lang="en-US" altLang="ja-JP" i="1" dirty="0"/>
              <a:t>We abuse land because we regard it as a commodity belonging to us. When we see land as a community to which we belong, we may begin to use it with love and respect.</a:t>
            </a:r>
            <a:r>
              <a:rPr lang="ja-JP" altLang="en-US" i="1" dirty="0">
                <a:latin typeface="Arial" panose="020B0604020202020204" pitchFamily="34" charset="0"/>
                <a:ea typeface="Meiryo" panose="020B0604030504040204" pitchFamily="34" charset="-128"/>
                <a:cs typeface="Meiryo" panose="020B0604030504040204" pitchFamily="34" charset="-128"/>
              </a:rPr>
              <a:t>”</a:t>
            </a:r>
            <a:r>
              <a:rPr lang="en-US" altLang="ja-JP" i="1" dirty="0"/>
              <a:t> </a:t>
            </a:r>
            <a:r>
              <a:rPr lang="en-US" altLang="ja-JP" b="1" i="1" dirty="0"/>
              <a:t>---  </a:t>
            </a:r>
          </a:p>
          <a:p>
            <a:r>
              <a:rPr lang="en-US" altLang="en-US" sz="1000" b="1" i="1" dirty="0"/>
              <a:t> </a:t>
            </a:r>
          </a:p>
          <a:p>
            <a:r>
              <a:rPr lang="en-US" altLang="en-US" b="1" i="1" dirty="0"/>
              <a:t>        Aldo Leopold, </a:t>
            </a:r>
            <a:r>
              <a:rPr lang="en-US" altLang="en-US" b="1" i="1" u="sng" dirty="0"/>
              <a:t>A Sand County Almanac</a:t>
            </a:r>
            <a:r>
              <a:rPr lang="en-US" altLang="en-US" b="1" i="1" dirty="0"/>
              <a:t>, 1949</a:t>
            </a:r>
            <a:r>
              <a:rPr lang="en-US" altLang="en-US" dirty="0"/>
              <a:t> </a:t>
            </a:r>
          </a:p>
        </p:txBody>
      </p:sp>
      <p:pic>
        <p:nvPicPr>
          <p:cNvPr id="8" name="Picture 6" descr="AldoLeopoldHome">
            <a:extLst>
              <a:ext uri="{FF2B5EF4-FFF2-40B4-BE49-F238E27FC236}">
                <a16:creationId xmlns="" xmlns:a16="http://schemas.microsoft.com/office/drawing/2014/main" id="{94D80254-CBB8-49F1-976C-0C345CD98D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8487" y="1507633"/>
            <a:ext cx="30083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0325" cmpd="tri">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D7AF416-7DC4-4F41-BEEA-26A6FBBAB634}"/>
              </a:ext>
            </a:extLst>
          </p:cNvPr>
          <p:cNvSpPr/>
          <p:nvPr/>
        </p:nvSpPr>
        <p:spPr>
          <a:xfrm>
            <a:off x="685800" y="152400"/>
            <a:ext cx="7696200" cy="1938992"/>
          </a:xfrm>
          <a:prstGeom prst="rect">
            <a:avLst/>
          </a:prstGeom>
        </p:spPr>
        <p:txBody>
          <a:bodyPr wrap="square">
            <a:spAutoFit/>
          </a:bodyPr>
          <a:lstStyle/>
          <a:p>
            <a:pPr algn="ctr"/>
            <a:r>
              <a:rPr lang="en-US" sz="4000" b="1" dirty="0">
                <a:latin typeface="Minion Pro" panose="02040503050201020203" pitchFamily="18" charset="0"/>
                <a:cs typeface="Arial" panose="020B0604020202020204" pitchFamily="34" charset="0"/>
              </a:rPr>
              <a:t>2019 </a:t>
            </a:r>
            <a:r>
              <a:rPr lang="en-US" sz="4000" b="1" dirty="0">
                <a:latin typeface="Minion Pro" panose="02040503050201020203" pitchFamily="18" charset="0"/>
              </a:rPr>
              <a:t/>
            </a:r>
            <a:br>
              <a:rPr lang="en-US" sz="4000" b="1" dirty="0">
                <a:latin typeface="Minion Pro" panose="02040503050201020203" pitchFamily="18" charset="0"/>
              </a:rPr>
            </a:br>
            <a:r>
              <a:rPr lang="en-US" sz="4000" b="1" dirty="0">
                <a:solidFill>
                  <a:schemeClr val="accent6">
                    <a:lumMod val="50000"/>
                  </a:schemeClr>
                </a:solidFill>
                <a:latin typeface="Minion Pro" panose="02040503050201020203" pitchFamily="18" charset="0"/>
              </a:rPr>
              <a:t>POSTER CONTEST</a:t>
            </a:r>
          </a:p>
          <a:p>
            <a:pPr algn="ctr"/>
            <a:r>
              <a:rPr lang="en-US" sz="4000" dirty="0">
                <a:latin typeface="Elephant" panose="02020904090505020303" pitchFamily="18" charset="0"/>
              </a:rPr>
              <a:t>“Life in the Soil: Dig Deeper”</a:t>
            </a:r>
          </a:p>
        </p:txBody>
      </p:sp>
      <p:sp>
        <p:nvSpPr>
          <p:cNvPr id="5" name="Rectangle 4">
            <a:extLst>
              <a:ext uri="{FF2B5EF4-FFF2-40B4-BE49-F238E27FC236}">
                <a16:creationId xmlns="" xmlns:a16="http://schemas.microsoft.com/office/drawing/2014/main" id="{0A38F69D-2637-4979-94E2-04FDEA200A74}"/>
              </a:ext>
            </a:extLst>
          </p:cNvPr>
          <p:cNvSpPr/>
          <p:nvPr/>
        </p:nvSpPr>
        <p:spPr>
          <a:xfrm>
            <a:off x="514350" y="4531787"/>
            <a:ext cx="8458200" cy="784830"/>
          </a:xfrm>
          <a:prstGeom prst="rect">
            <a:avLst/>
          </a:prstGeom>
        </p:spPr>
        <p:txBody>
          <a:bodyPr wrap="square">
            <a:spAutoFit/>
          </a:bodyPr>
          <a:lstStyle/>
          <a:p>
            <a:pPr>
              <a:lnSpc>
                <a:spcPct val="150000"/>
              </a:lnSpc>
            </a:pPr>
            <a:endParaRPr lang="en-US" dirty="0">
              <a:latin typeface="Arial" panose="020B0604020202020204" pitchFamily="34" charset="0"/>
              <a:cs typeface="Arial" panose="020B0604020202020204" pitchFamily="34" charset="0"/>
            </a:endParaRPr>
          </a:p>
          <a:p>
            <a:pPr algn="ctr"/>
            <a:endParaRPr lang="en-US" dirty="0"/>
          </a:p>
        </p:txBody>
      </p:sp>
      <p:pic>
        <p:nvPicPr>
          <p:cNvPr id="6" name="Picture 5">
            <a:extLst>
              <a:ext uri="{FF2B5EF4-FFF2-40B4-BE49-F238E27FC236}">
                <a16:creationId xmlns="" xmlns:a16="http://schemas.microsoft.com/office/drawing/2014/main" id="{5783CB31-5936-4366-923B-53B9BD1AC428}"/>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7" name="TextBox 6">
            <a:extLst>
              <a:ext uri="{FF2B5EF4-FFF2-40B4-BE49-F238E27FC236}">
                <a16:creationId xmlns="" xmlns:a16="http://schemas.microsoft.com/office/drawing/2014/main" id="{DB8DEB5A-3372-475A-B045-2D8CC3209FA0}"/>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3"/>
              </a:rPr>
              <a:t>www.nacdnet.org</a:t>
            </a:r>
            <a:r>
              <a:rPr lang="en-US" sz="1000" dirty="0"/>
              <a:t> </a:t>
            </a:r>
          </a:p>
        </p:txBody>
      </p:sp>
      <p:sp>
        <p:nvSpPr>
          <p:cNvPr id="8" name="Rectangle 7">
            <a:extLst>
              <a:ext uri="{FF2B5EF4-FFF2-40B4-BE49-F238E27FC236}">
                <a16:creationId xmlns="" xmlns:a16="http://schemas.microsoft.com/office/drawing/2014/main" id="{C8675266-3A53-4CC8-B79B-729EDF64D488}"/>
              </a:ext>
            </a:extLst>
          </p:cNvPr>
          <p:cNvSpPr/>
          <p:nvPr/>
        </p:nvSpPr>
        <p:spPr>
          <a:xfrm>
            <a:off x="200947" y="1871004"/>
            <a:ext cx="8801100" cy="4462760"/>
          </a:xfrm>
          <a:prstGeom prst="rect">
            <a:avLst/>
          </a:prstGeom>
        </p:spPr>
        <p:txBody>
          <a:bodyPr wrap="square">
            <a:spAutoFit/>
          </a:bodyPr>
          <a:lstStyle/>
          <a:p>
            <a:pPr algn="ctr"/>
            <a:r>
              <a:rPr lang="en-US" sz="2000" dirty="0">
                <a:latin typeface="Minion Pro" panose="02040503050201020203" pitchFamily="18" charset="0"/>
              </a:rPr>
              <a:t>The Poster Contest is open to all public, private and homeschooled students in grades K—12.</a:t>
            </a:r>
          </a:p>
          <a:p>
            <a:pPr algn="ctr"/>
            <a:r>
              <a:rPr lang="en-US" sz="2000" dirty="0">
                <a:solidFill>
                  <a:schemeClr val="accent6">
                    <a:lumMod val="50000"/>
                  </a:schemeClr>
                </a:solidFill>
                <a:latin typeface="Arial" panose="020B0604020202020204" pitchFamily="34" charset="0"/>
                <a:cs typeface="Arial" panose="020B0604020202020204" pitchFamily="34" charset="0"/>
              </a:rPr>
              <a:t> </a:t>
            </a:r>
          </a:p>
          <a:p>
            <a:pPr algn="ctr"/>
            <a:r>
              <a:rPr lang="en-US" sz="2400" b="1" dirty="0">
                <a:solidFill>
                  <a:schemeClr val="accent6">
                    <a:lumMod val="50000"/>
                  </a:schemeClr>
                </a:solidFill>
                <a:latin typeface="Minion Pro" panose="02040503050201020203" pitchFamily="18" charset="0"/>
                <a:cs typeface="Arial" panose="020B0604020202020204" pitchFamily="34" charset="0"/>
              </a:rPr>
              <a:t>Contest Categories</a:t>
            </a:r>
          </a:p>
          <a:p>
            <a:pPr algn="ctr"/>
            <a:endParaRPr lang="en-US" sz="2000" b="1" dirty="0">
              <a:latin typeface="Minion Pro" panose="02040503050201020203" pitchFamily="18" charset="0"/>
              <a:cs typeface="Arial" panose="020B0604020202020204" pitchFamily="34" charset="0"/>
            </a:endParaRPr>
          </a:p>
          <a:p>
            <a:r>
              <a:rPr lang="en-US" sz="2000" dirty="0">
                <a:latin typeface="Minion Pro" panose="02040503050201020203" pitchFamily="18" charset="0"/>
                <a:cs typeface="Arial" panose="020B0604020202020204" pitchFamily="34" charset="0"/>
              </a:rPr>
              <a:t>  K-1</a:t>
            </a:r>
            <a:r>
              <a:rPr lang="en-US" sz="2000" baseline="30000" dirty="0">
                <a:latin typeface="Minion Pro" panose="02040503050201020203" pitchFamily="18" charset="0"/>
                <a:cs typeface="Arial" panose="020B0604020202020204" pitchFamily="34" charset="0"/>
              </a:rPr>
              <a:t>st</a:t>
            </a:r>
            <a:r>
              <a:rPr lang="en-US" sz="2000" dirty="0">
                <a:latin typeface="Minion Pro" panose="02040503050201020203" pitchFamily="18" charset="0"/>
                <a:cs typeface="Arial" panose="020B0604020202020204" pitchFamily="34" charset="0"/>
              </a:rPr>
              <a:t> Grade       2</a:t>
            </a:r>
            <a:r>
              <a:rPr lang="en-US" sz="2000" baseline="30000" dirty="0">
                <a:latin typeface="Minion Pro" panose="02040503050201020203" pitchFamily="18" charset="0"/>
                <a:cs typeface="Arial" panose="020B0604020202020204" pitchFamily="34" charset="0"/>
              </a:rPr>
              <a:t>nd</a:t>
            </a:r>
            <a:r>
              <a:rPr lang="en-US" sz="2000" dirty="0">
                <a:latin typeface="Minion Pro" panose="02040503050201020203" pitchFamily="18" charset="0"/>
                <a:cs typeface="Arial" panose="020B0604020202020204" pitchFamily="34" charset="0"/>
              </a:rPr>
              <a:t>-3</a:t>
            </a:r>
            <a:r>
              <a:rPr lang="en-US" sz="2000" baseline="30000" dirty="0">
                <a:latin typeface="Minion Pro" panose="02040503050201020203" pitchFamily="18" charset="0"/>
                <a:cs typeface="Arial" panose="020B0604020202020204" pitchFamily="34" charset="0"/>
              </a:rPr>
              <a:t>rd</a:t>
            </a:r>
            <a:r>
              <a:rPr lang="en-US" sz="2000" dirty="0">
                <a:latin typeface="Minion Pro" panose="02040503050201020203" pitchFamily="18" charset="0"/>
                <a:cs typeface="Arial" panose="020B0604020202020204" pitchFamily="34" charset="0"/>
              </a:rPr>
              <a:t> Grade       4</a:t>
            </a:r>
            <a:r>
              <a:rPr lang="en-US" sz="2000" baseline="30000" dirty="0">
                <a:latin typeface="Minion Pro" panose="02040503050201020203" pitchFamily="18" charset="0"/>
                <a:cs typeface="Arial" panose="020B0604020202020204" pitchFamily="34" charset="0"/>
              </a:rPr>
              <a:t>th</a:t>
            </a:r>
            <a:r>
              <a:rPr lang="en-US" sz="2000" dirty="0">
                <a:latin typeface="Minion Pro" panose="02040503050201020203" pitchFamily="18" charset="0"/>
                <a:cs typeface="Arial" panose="020B0604020202020204" pitchFamily="34" charset="0"/>
              </a:rPr>
              <a:t>-6</a:t>
            </a:r>
            <a:r>
              <a:rPr lang="en-US" sz="2000" baseline="30000" dirty="0">
                <a:latin typeface="Minion Pro" panose="02040503050201020203" pitchFamily="18" charset="0"/>
                <a:cs typeface="Arial" panose="020B0604020202020204" pitchFamily="34" charset="0"/>
              </a:rPr>
              <a:t>th</a:t>
            </a:r>
            <a:r>
              <a:rPr lang="en-US" sz="2000" dirty="0">
                <a:latin typeface="Minion Pro" panose="02040503050201020203" pitchFamily="18" charset="0"/>
                <a:cs typeface="Arial" panose="020B0604020202020204" pitchFamily="34" charset="0"/>
              </a:rPr>
              <a:t> Grade      </a:t>
            </a:r>
            <a:r>
              <a:rPr lang="en-US" sz="2000" dirty="0" smtClean="0">
                <a:latin typeface="Minion Pro" panose="02040503050201020203" pitchFamily="18" charset="0"/>
                <a:cs typeface="Arial" panose="020B0604020202020204" pitchFamily="34" charset="0"/>
              </a:rPr>
              <a:t>                          7</a:t>
            </a:r>
            <a:r>
              <a:rPr lang="en-US" sz="2000" baseline="30000" dirty="0" smtClean="0">
                <a:latin typeface="Minion Pro" panose="02040503050201020203" pitchFamily="18" charset="0"/>
                <a:cs typeface="Arial" panose="020B0604020202020204" pitchFamily="34" charset="0"/>
              </a:rPr>
              <a:t>th</a:t>
            </a:r>
            <a:r>
              <a:rPr lang="en-US" sz="2000" dirty="0" smtClean="0">
                <a:latin typeface="Minion Pro" panose="02040503050201020203" pitchFamily="18" charset="0"/>
                <a:cs typeface="Arial" panose="020B0604020202020204" pitchFamily="34" charset="0"/>
              </a:rPr>
              <a:t>-9</a:t>
            </a:r>
            <a:r>
              <a:rPr lang="en-US" sz="2000" baseline="30000" dirty="0" smtClean="0">
                <a:latin typeface="Minion Pro" panose="02040503050201020203" pitchFamily="18" charset="0"/>
                <a:cs typeface="Arial" panose="020B0604020202020204" pitchFamily="34" charset="0"/>
              </a:rPr>
              <a:t>th</a:t>
            </a:r>
            <a:r>
              <a:rPr lang="en-US" sz="2000" dirty="0" smtClean="0">
                <a:latin typeface="Minion Pro" panose="02040503050201020203" pitchFamily="18" charset="0"/>
                <a:cs typeface="Arial" panose="020B0604020202020204" pitchFamily="34" charset="0"/>
              </a:rPr>
              <a:t> </a:t>
            </a:r>
            <a:r>
              <a:rPr lang="en-US" sz="2000" dirty="0">
                <a:latin typeface="Minion Pro" panose="02040503050201020203" pitchFamily="18" charset="0"/>
                <a:cs typeface="Arial" panose="020B0604020202020204" pitchFamily="34" charset="0"/>
              </a:rPr>
              <a:t>Grade       10</a:t>
            </a:r>
            <a:r>
              <a:rPr lang="en-US" sz="2000" baseline="30000" dirty="0">
                <a:latin typeface="Minion Pro" panose="02040503050201020203" pitchFamily="18" charset="0"/>
                <a:cs typeface="Arial" panose="020B0604020202020204" pitchFamily="34" charset="0"/>
              </a:rPr>
              <a:t>th</a:t>
            </a:r>
            <a:r>
              <a:rPr lang="en-US" sz="2000" dirty="0">
                <a:latin typeface="Minion Pro" panose="02040503050201020203" pitchFamily="18" charset="0"/>
                <a:cs typeface="Arial" panose="020B0604020202020204" pitchFamily="34" charset="0"/>
              </a:rPr>
              <a:t>-12</a:t>
            </a:r>
            <a:r>
              <a:rPr lang="en-US" sz="2000" baseline="30000" dirty="0">
                <a:latin typeface="Minion Pro" panose="02040503050201020203" pitchFamily="18" charset="0"/>
                <a:cs typeface="Arial" panose="020B0604020202020204" pitchFamily="34" charset="0"/>
              </a:rPr>
              <a:t>th</a:t>
            </a:r>
            <a:r>
              <a:rPr lang="en-US" sz="2000" dirty="0">
                <a:latin typeface="Minion Pro" panose="02040503050201020203" pitchFamily="18" charset="0"/>
                <a:cs typeface="Arial" panose="020B0604020202020204" pitchFamily="34" charset="0"/>
              </a:rPr>
              <a:t> Grade </a:t>
            </a:r>
          </a:p>
          <a:p>
            <a:endParaRPr lang="en-US" sz="2000" dirty="0">
              <a:latin typeface="Minion Pro" panose="02040503050201020203" pitchFamily="18" charset="0"/>
              <a:cs typeface="Arial" panose="020B0604020202020204" pitchFamily="34" charset="0"/>
            </a:endParaRPr>
          </a:p>
          <a:p>
            <a:pPr algn="ctr">
              <a:lnSpc>
                <a:spcPct val="150000"/>
              </a:lnSpc>
            </a:pPr>
            <a:r>
              <a:rPr lang="en-US" sz="2000" dirty="0">
                <a:latin typeface="Minion Pro" panose="02040503050201020203" pitchFamily="18" charset="0"/>
                <a:cs typeface="Arial" panose="020B0604020202020204" pitchFamily="34" charset="0"/>
              </a:rPr>
              <a:t>Send entries to your local conservation district:</a:t>
            </a:r>
          </a:p>
          <a:p>
            <a:pPr algn="ctr">
              <a:lnSpc>
                <a:spcPct val="150000"/>
              </a:lnSpc>
            </a:pPr>
            <a:r>
              <a:rPr lang="en-US" sz="2000" u="sng" dirty="0" smtClean="0">
                <a:latin typeface="Minion Pro" panose="02040503050201020203" pitchFamily="18" charset="0"/>
                <a:cs typeface="Arial" panose="020B0604020202020204" pitchFamily="34" charset="0"/>
              </a:rPr>
              <a:t>Hamilton County Soil and Water Conservation District</a:t>
            </a:r>
            <a:endParaRPr lang="en-US" sz="2000" u="sng" dirty="0">
              <a:latin typeface="Minion Pro" panose="02040503050201020203" pitchFamily="18" charset="0"/>
              <a:cs typeface="Arial" panose="020B0604020202020204" pitchFamily="34" charset="0"/>
            </a:endParaRPr>
          </a:p>
          <a:p>
            <a:pPr algn="ctr">
              <a:lnSpc>
                <a:spcPct val="150000"/>
              </a:lnSpc>
            </a:pPr>
            <a:r>
              <a:rPr lang="en-US" sz="2000" b="1" i="1" dirty="0">
                <a:latin typeface="Minion Pro" panose="02040503050201020203" pitchFamily="18" charset="0"/>
                <a:cs typeface="Arial" panose="020B0604020202020204" pitchFamily="34" charset="0"/>
              </a:rPr>
              <a:t>Contact your conservation district to find out the dates of your local contest!!!!</a:t>
            </a:r>
          </a:p>
        </p:txBody>
      </p:sp>
    </p:spTree>
    <p:extLst>
      <p:ext uri="{BB962C8B-B14F-4D97-AF65-F5344CB8AC3E}">
        <p14:creationId xmlns:p14="http://schemas.microsoft.com/office/powerpoint/2010/main" val="349082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DE4689-40D7-48F9-B738-C52336750B3D}"/>
              </a:ext>
            </a:extLst>
          </p:cNvPr>
          <p:cNvSpPr>
            <a:spLocks noGrp="1"/>
          </p:cNvSpPr>
          <p:nvPr>
            <p:ph type="title"/>
          </p:nvPr>
        </p:nvSpPr>
        <p:spPr>
          <a:xfrm>
            <a:off x="449179" y="395037"/>
            <a:ext cx="8229600" cy="1094874"/>
          </a:xfrm>
        </p:spPr>
        <p:txBody>
          <a:bodyPr>
            <a:normAutofit/>
          </a:bodyPr>
          <a:lstStyle/>
          <a:p>
            <a:r>
              <a:rPr lang="en-US" b="1" dirty="0">
                <a:latin typeface="Elephant" panose="02020904090505020303" pitchFamily="18" charset="0"/>
              </a:rPr>
              <a:t>Poster Contest Details</a:t>
            </a:r>
            <a:endParaRPr lang="en-US" dirty="0">
              <a:latin typeface="Elephant" panose="02020904090505020303" pitchFamily="18" charset="0"/>
            </a:endParaRPr>
          </a:p>
        </p:txBody>
      </p:sp>
      <p:pic>
        <p:nvPicPr>
          <p:cNvPr id="4" name="Picture 3">
            <a:extLst>
              <a:ext uri="{FF2B5EF4-FFF2-40B4-BE49-F238E27FC236}">
                <a16:creationId xmlns="" xmlns:a16="http://schemas.microsoft.com/office/drawing/2014/main" id="{47DABEFF-5C47-4C1A-BF17-1A9A08AE291C}"/>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5" name="TextBox 4">
            <a:extLst>
              <a:ext uri="{FF2B5EF4-FFF2-40B4-BE49-F238E27FC236}">
                <a16:creationId xmlns="" xmlns:a16="http://schemas.microsoft.com/office/drawing/2014/main" id="{1728F23C-02D6-40F0-B2C3-B1550FF32397}"/>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3"/>
              </a:rPr>
              <a:t>www.nacdnet.org</a:t>
            </a:r>
            <a:r>
              <a:rPr lang="en-US" sz="1000" dirty="0"/>
              <a:t> </a:t>
            </a:r>
          </a:p>
        </p:txBody>
      </p:sp>
      <p:sp>
        <p:nvSpPr>
          <p:cNvPr id="6" name="Rectangle 5">
            <a:extLst>
              <a:ext uri="{FF2B5EF4-FFF2-40B4-BE49-F238E27FC236}">
                <a16:creationId xmlns="" xmlns:a16="http://schemas.microsoft.com/office/drawing/2014/main" id="{B4E4D6B8-EE68-4521-AB87-5636760679C6}"/>
              </a:ext>
            </a:extLst>
          </p:cNvPr>
          <p:cNvSpPr/>
          <p:nvPr/>
        </p:nvSpPr>
        <p:spPr>
          <a:xfrm>
            <a:off x="457200" y="1489911"/>
            <a:ext cx="8229600" cy="4228850"/>
          </a:xfrm>
          <a:prstGeom prst="rect">
            <a:avLst/>
          </a:prstGeom>
        </p:spPr>
        <p:txBody>
          <a:bodyPr wrap="square">
            <a:spAutoFit/>
          </a:bodyPr>
          <a:lstStyle/>
          <a:p>
            <a:pPr>
              <a:lnSpc>
                <a:spcPct val="80000"/>
              </a:lnSpc>
            </a:pPr>
            <a:r>
              <a:rPr lang="en-US" sz="2000" dirty="0">
                <a:latin typeface="Minion Pro" panose="02040503050201020203" pitchFamily="18" charset="0"/>
                <a:cs typeface="Arial" panose="020B0604020202020204" pitchFamily="34" charset="0"/>
              </a:rPr>
              <a:t>Winning entries will be selected by your local district and sent to the state level for judging. </a:t>
            </a:r>
          </a:p>
          <a:p>
            <a:pPr>
              <a:lnSpc>
                <a:spcPct val="80000"/>
              </a:lnSpc>
            </a:pPr>
            <a:endParaRPr lang="en-US" sz="2000" dirty="0">
              <a:latin typeface="Minion Pro" panose="02040503050201020203" pitchFamily="18" charset="0"/>
              <a:cs typeface="Arial" panose="020B0604020202020204" pitchFamily="34" charset="0"/>
            </a:endParaRPr>
          </a:p>
          <a:p>
            <a:pPr>
              <a:lnSpc>
                <a:spcPct val="80000"/>
              </a:lnSpc>
            </a:pPr>
            <a:r>
              <a:rPr lang="en-US" sz="2000" dirty="0">
                <a:latin typeface="Minion Pro" panose="02040503050201020203" pitchFamily="18" charset="0"/>
                <a:cs typeface="Arial" panose="020B0604020202020204" pitchFamily="34" charset="0"/>
              </a:rPr>
              <a:t>State winner entries will then be sent to the national level, where one overall winner will be selected and announced at the 2020 NACD Annual Meeting in Las Vegas, NV on January 26th. Winners will be posted to the NACD website.</a:t>
            </a:r>
          </a:p>
          <a:p>
            <a:pPr>
              <a:lnSpc>
                <a:spcPct val="80000"/>
              </a:lnSpc>
            </a:pPr>
            <a:endParaRPr lang="en-US" sz="2000" dirty="0">
              <a:latin typeface="Minion Pro" panose="02040503050201020203" pitchFamily="18" charset="0"/>
              <a:cs typeface="Arial" panose="020B0604020202020204" pitchFamily="34" charset="0"/>
            </a:endParaRPr>
          </a:p>
          <a:p>
            <a:pPr>
              <a:lnSpc>
                <a:spcPct val="80000"/>
              </a:lnSpc>
            </a:pPr>
            <a:r>
              <a:rPr lang="en-US" sz="2000" dirty="0">
                <a:latin typeface="Minion Pro" panose="02040503050201020203" pitchFamily="18" charset="0"/>
                <a:cs typeface="Arial" panose="020B0604020202020204" pitchFamily="34" charset="0"/>
              </a:rPr>
              <a:t>Monetary prizes will be awarded to the 1</a:t>
            </a:r>
            <a:r>
              <a:rPr lang="en-US" sz="2000" baseline="30000" dirty="0">
                <a:latin typeface="Minion Pro" panose="02040503050201020203" pitchFamily="18" charset="0"/>
                <a:cs typeface="Arial" panose="020B0604020202020204" pitchFamily="34" charset="0"/>
              </a:rPr>
              <a:t>st </a:t>
            </a:r>
            <a:r>
              <a:rPr lang="en-US" sz="2000" dirty="0">
                <a:latin typeface="Minion Pro" panose="02040503050201020203" pitchFamily="18" charset="0"/>
                <a:cs typeface="Arial" panose="020B0604020202020204" pitchFamily="34" charset="0"/>
              </a:rPr>
              <a:t>- 3</a:t>
            </a:r>
            <a:r>
              <a:rPr lang="en-US" sz="2000" baseline="30000" dirty="0">
                <a:latin typeface="Minion Pro" panose="02040503050201020203" pitchFamily="18" charset="0"/>
                <a:cs typeface="Arial" panose="020B0604020202020204" pitchFamily="34" charset="0"/>
              </a:rPr>
              <a:t>rd</a:t>
            </a:r>
            <a:r>
              <a:rPr lang="en-US" sz="2000" dirty="0">
                <a:latin typeface="Minion Pro" panose="02040503050201020203" pitchFamily="18" charset="0"/>
                <a:cs typeface="Arial" panose="020B0604020202020204" pitchFamily="34" charset="0"/>
              </a:rPr>
              <a:t> place winners in each category at the national level.</a:t>
            </a:r>
          </a:p>
          <a:p>
            <a:pPr>
              <a:lnSpc>
                <a:spcPct val="80000"/>
              </a:lnSpc>
            </a:pPr>
            <a:endParaRPr lang="en-US" dirty="0">
              <a:latin typeface="Minion Pro" panose="02040503050201020203" pitchFamily="18" charset="0"/>
              <a:cs typeface="Arial" panose="020B0604020202020204" pitchFamily="34" charset="0"/>
            </a:endParaRPr>
          </a:p>
          <a:p>
            <a:pPr lvl="1" algn="ctr"/>
            <a:r>
              <a:rPr lang="en-US" sz="2400" dirty="0">
                <a:latin typeface="Minion Pro" panose="02040503050201020203" pitchFamily="18" charset="0"/>
                <a:cs typeface="Arial" panose="020B0604020202020204" pitchFamily="34" charset="0"/>
              </a:rPr>
              <a:t>$200 for 1</a:t>
            </a:r>
            <a:r>
              <a:rPr lang="en-US" sz="2400" baseline="30000" dirty="0">
                <a:latin typeface="Minion Pro" panose="02040503050201020203" pitchFamily="18" charset="0"/>
                <a:cs typeface="Arial" panose="020B0604020202020204" pitchFamily="34" charset="0"/>
              </a:rPr>
              <a:t>st</a:t>
            </a:r>
            <a:r>
              <a:rPr lang="en-US" sz="2400" dirty="0">
                <a:latin typeface="Minion Pro" panose="02040503050201020203" pitchFamily="18" charset="0"/>
                <a:cs typeface="Arial" panose="020B0604020202020204" pitchFamily="34" charset="0"/>
              </a:rPr>
              <a:t> Place Winners </a:t>
            </a:r>
          </a:p>
          <a:p>
            <a:pPr lvl="1" algn="ctr"/>
            <a:r>
              <a:rPr lang="en-US" sz="2400" dirty="0">
                <a:latin typeface="Minion Pro" panose="02040503050201020203" pitchFamily="18" charset="0"/>
                <a:cs typeface="Arial" panose="020B0604020202020204" pitchFamily="34" charset="0"/>
              </a:rPr>
              <a:t>$150 for 2</a:t>
            </a:r>
            <a:r>
              <a:rPr lang="en-US" sz="2400" baseline="30000" dirty="0">
                <a:latin typeface="Minion Pro" panose="02040503050201020203" pitchFamily="18" charset="0"/>
                <a:cs typeface="Arial" panose="020B0604020202020204" pitchFamily="34" charset="0"/>
              </a:rPr>
              <a:t>nd</a:t>
            </a:r>
            <a:r>
              <a:rPr lang="en-US" sz="2400" dirty="0">
                <a:latin typeface="Minion Pro" panose="02040503050201020203" pitchFamily="18" charset="0"/>
                <a:cs typeface="Arial" panose="020B0604020202020204" pitchFamily="34" charset="0"/>
              </a:rPr>
              <a:t> Place Winners</a:t>
            </a:r>
          </a:p>
          <a:p>
            <a:pPr lvl="1" algn="ctr"/>
            <a:r>
              <a:rPr lang="en-US" sz="2400" dirty="0">
                <a:latin typeface="Minion Pro" panose="02040503050201020203" pitchFamily="18" charset="0"/>
                <a:cs typeface="Arial" panose="020B0604020202020204" pitchFamily="34" charset="0"/>
              </a:rPr>
              <a:t>$100 for 3</a:t>
            </a:r>
            <a:r>
              <a:rPr lang="en-US" sz="2400" baseline="30000" dirty="0">
                <a:latin typeface="Minion Pro" panose="02040503050201020203" pitchFamily="18" charset="0"/>
                <a:cs typeface="Arial" panose="020B0604020202020204" pitchFamily="34" charset="0"/>
              </a:rPr>
              <a:t>rd</a:t>
            </a:r>
            <a:r>
              <a:rPr lang="en-US" sz="2400" dirty="0">
                <a:latin typeface="Minion Pro" panose="02040503050201020203" pitchFamily="18" charset="0"/>
                <a:cs typeface="Arial" panose="020B0604020202020204" pitchFamily="34" charset="0"/>
              </a:rPr>
              <a:t> Place Winners</a:t>
            </a:r>
          </a:p>
          <a:p>
            <a:pPr lvl="1"/>
            <a:endParaRPr lang="en-US" sz="2000" dirty="0">
              <a:latin typeface="Minion Pro" panose="02040503050201020203" pitchFamily="18" charset="0"/>
              <a:cs typeface="Arial" panose="020B0604020202020204" pitchFamily="34" charset="0"/>
            </a:endParaRPr>
          </a:p>
          <a:p>
            <a:pPr>
              <a:lnSpc>
                <a:spcPct val="80000"/>
              </a:lnSpc>
            </a:pPr>
            <a:r>
              <a:rPr lang="en-US" sz="2000" dirty="0">
                <a:latin typeface="Minion Pro" panose="02040503050201020203" pitchFamily="18" charset="0"/>
                <a:cs typeface="Arial" panose="020B0604020202020204" pitchFamily="34" charset="0"/>
              </a:rPr>
              <a:t>Monetary awards from the NACD Auxiliary &amp; Albert I. Pierce Foundation</a:t>
            </a:r>
          </a:p>
        </p:txBody>
      </p:sp>
    </p:spTree>
    <p:extLst>
      <p:ext uri="{BB962C8B-B14F-4D97-AF65-F5344CB8AC3E}">
        <p14:creationId xmlns:p14="http://schemas.microsoft.com/office/powerpoint/2010/main" val="7942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297AFC-0571-46BF-9CB9-B76FD1AC247A}"/>
              </a:ext>
            </a:extLst>
          </p:cNvPr>
          <p:cNvSpPr>
            <a:spLocks noGrp="1"/>
          </p:cNvSpPr>
          <p:nvPr>
            <p:ph type="title"/>
          </p:nvPr>
        </p:nvSpPr>
        <p:spPr/>
        <p:txBody>
          <a:bodyPr/>
          <a:lstStyle/>
          <a:p>
            <a:r>
              <a:rPr lang="en-US" b="1" dirty="0">
                <a:latin typeface="Elephant" panose="02020904090505020303" pitchFamily="18" charset="0"/>
              </a:rPr>
              <a:t>Poster Contest Rules</a:t>
            </a:r>
            <a:endParaRPr lang="en-US" dirty="0">
              <a:latin typeface="Elephant" panose="02020904090505020303" pitchFamily="18" charset="0"/>
            </a:endParaRPr>
          </a:p>
        </p:txBody>
      </p:sp>
      <p:pic>
        <p:nvPicPr>
          <p:cNvPr id="4" name="Picture 3">
            <a:extLst>
              <a:ext uri="{FF2B5EF4-FFF2-40B4-BE49-F238E27FC236}">
                <a16:creationId xmlns="" xmlns:a16="http://schemas.microsoft.com/office/drawing/2014/main" id="{D9ED36C1-BB58-44D2-917A-80774BC6ACAE}"/>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219931"/>
            <a:ext cx="375711" cy="359236"/>
          </a:xfrm>
          <a:prstGeom prst="rect">
            <a:avLst/>
          </a:prstGeom>
        </p:spPr>
      </p:pic>
      <p:sp>
        <p:nvSpPr>
          <p:cNvPr id="5" name="TextBox 4">
            <a:extLst>
              <a:ext uri="{FF2B5EF4-FFF2-40B4-BE49-F238E27FC236}">
                <a16:creationId xmlns="" xmlns:a16="http://schemas.microsoft.com/office/drawing/2014/main" id="{349FC47D-AC93-40D0-B4EC-98D569941919}"/>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sp>
        <p:nvSpPr>
          <p:cNvPr id="3" name="Rectangle 2">
            <a:extLst>
              <a:ext uri="{FF2B5EF4-FFF2-40B4-BE49-F238E27FC236}">
                <a16:creationId xmlns="" xmlns:a16="http://schemas.microsoft.com/office/drawing/2014/main" id="{EEA859E8-2C00-43C4-8BDF-4346AEABFC8A}"/>
              </a:ext>
            </a:extLst>
          </p:cNvPr>
          <p:cNvSpPr/>
          <p:nvPr/>
        </p:nvSpPr>
        <p:spPr>
          <a:xfrm>
            <a:off x="114300" y="1156858"/>
            <a:ext cx="8915400" cy="5493812"/>
          </a:xfrm>
          <a:prstGeom prst="rect">
            <a:avLst/>
          </a:prstGeom>
        </p:spPr>
        <p:txBody>
          <a:bodyPr wrap="square">
            <a:spAutoFit/>
          </a:bodyPr>
          <a:lstStyle/>
          <a:p>
            <a:pPr algn="ctr">
              <a:lnSpc>
                <a:spcPct val="150000"/>
              </a:lnSpc>
            </a:pPr>
            <a:r>
              <a:rPr lang="en-US" dirty="0">
                <a:latin typeface="Minion Pro" panose="02040503050201020203" pitchFamily="18" charset="0"/>
                <a:cs typeface="Arial" panose="020B0604020202020204" pitchFamily="34" charset="0"/>
              </a:rPr>
              <a:t>Turn poster in on time for judging.  Your local conservation district’s entry deadline is</a:t>
            </a:r>
            <a:r>
              <a:rPr lang="en-US" dirty="0" smtClean="0">
                <a:latin typeface="Minion Pro" panose="02040503050201020203" pitchFamily="18" charset="0"/>
                <a:cs typeface="Arial" panose="020B0604020202020204" pitchFamily="34" charset="0"/>
              </a:rPr>
              <a:t>: </a:t>
            </a:r>
            <a:r>
              <a:rPr lang="en-US" b="1" dirty="0" smtClean="0">
                <a:solidFill>
                  <a:srgbClr val="FF0000"/>
                </a:solidFill>
                <a:latin typeface="Minion Pro" panose="02040503050201020203" pitchFamily="18" charset="0"/>
                <a:cs typeface="Arial" panose="020B0604020202020204" pitchFamily="34" charset="0"/>
              </a:rPr>
              <a:t>March 22</a:t>
            </a:r>
            <a:r>
              <a:rPr lang="en-US" b="1" baseline="30000" dirty="0" smtClean="0">
                <a:solidFill>
                  <a:srgbClr val="FF0000"/>
                </a:solidFill>
                <a:latin typeface="Minion Pro" panose="02040503050201020203" pitchFamily="18" charset="0"/>
                <a:cs typeface="Arial" panose="020B0604020202020204" pitchFamily="34" charset="0"/>
              </a:rPr>
              <a:t>nd</a:t>
            </a:r>
            <a:r>
              <a:rPr lang="en-US" b="1" dirty="0" smtClean="0">
                <a:solidFill>
                  <a:srgbClr val="FF0000"/>
                </a:solidFill>
                <a:latin typeface="Minion Pro" panose="02040503050201020203" pitchFamily="18" charset="0"/>
                <a:cs typeface="Arial" panose="020B0604020202020204" pitchFamily="34" charset="0"/>
              </a:rPr>
              <a:t>, 2019</a:t>
            </a:r>
            <a:endParaRPr lang="en-US" b="1" dirty="0">
              <a:solidFill>
                <a:srgbClr val="FF0000"/>
              </a:solidFill>
              <a:latin typeface="Minion Pro" panose="02040503050201020203" pitchFamily="18" charset="0"/>
              <a:cs typeface="Arial" panose="020B0604020202020204" pitchFamily="34" charset="0"/>
            </a:endParaRPr>
          </a:p>
          <a:p>
            <a:pPr marL="285750" indent="-285750">
              <a:lnSpc>
                <a:spcPct val="150000"/>
              </a:lnSpc>
              <a:buFont typeface="Arial" panose="020B0604020202020204" pitchFamily="34" charset="0"/>
              <a:buChar char="•"/>
            </a:pPr>
            <a:r>
              <a:rPr lang="en-US" dirty="0">
                <a:latin typeface="Minion Pro" panose="02040503050201020203" pitchFamily="18" charset="0"/>
                <a:cs typeface="Arial" panose="020B0604020202020204" pitchFamily="34" charset="0"/>
              </a:rPr>
              <a:t>Attach poster </a:t>
            </a:r>
            <a:r>
              <a:rPr lang="en-US" dirty="0">
                <a:latin typeface="Minion Pro" panose="02040503050201020203" pitchFamily="18" charset="0"/>
                <a:cs typeface="Arial" panose="020B0604020202020204" pitchFamily="34" charset="0"/>
                <a:hlinkClick r:id="rId5"/>
              </a:rPr>
              <a:t>entry form </a:t>
            </a:r>
            <a:r>
              <a:rPr lang="en-US" dirty="0">
                <a:latin typeface="Minion Pro" panose="02040503050201020203" pitchFamily="18" charset="0"/>
                <a:cs typeface="Arial" panose="020B0604020202020204" pitchFamily="34" charset="0"/>
              </a:rPr>
              <a:t>on the back of each poster and be sure it is signed by a parent or guardian.  </a:t>
            </a:r>
          </a:p>
          <a:p>
            <a:pPr marL="285750" indent="-285750">
              <a:lnSpc>
                <a:spcPct val="150000"/>
              </a:lnSpc>
              <a:buFont typeface="Arial" panose="020B0604020202020204" pitchFamily="34" charset="0"/>
              <a:buChar char="•"/>
            </a:pPr>
            <a:r>
              <a:rPr lang="en-US" b="1" u="sng" dirty="0">
                <a:latin typeface="Minion Pro" panose="02040503050201020203" pitchFamily="18" charset="0"/>
                <a:cs typeface="Arial" panose="020B0604020202020204" pitchFamily="34" charset="0"/>
              </a:rPr>
              <a:t>Only digital posters </a:t>
            </a:r>
            <a:r>
              <a:rPr lang="en-US" dirty="0">
                <a:latin typeface="Minion Pro" panose="02040503050201020203" pitchFamily="18" charset="0"/>
              </a:rPr>
              <a:t>(photographs or scanned copies of the hand drawn posters in a JPEG format) </a:t>
            </a:r>
            <a:r>
              <a:rPr lang="en-US" dirty="0">
                <a:latin typeface="Minion Pro" panose="02040503050201020203" pitchFamily="18" charset="0"/>
                <a:cs typeface="Arial" panose="020B0604020202020204" pitchFamily="34" charset="0"/>
              </a:rPr>
              <a:t>will be accepted </a:t>
            </a:r>
            <a:r>
              <a:rPr lang="en-US" b="1" u="sng" dirty="0">
                <a:latin typeface="Minion Pro" panose="02040503050201020203" pitchFamily="18" charset="0"/>
                <a:cs typeface="Arial" panose="020B0604020202020204" pitchFamily="34" charset="0"/>
              </a:rPr>
              <a:t>at the national level</a:t>
            </a:r>
            <a:r>
              <a:rPr lang="en-US" dirty="0">
                <a:latin typeface="Minion Pro" panose="02040503050201020203" pitchFamily="18" charset="0"/>
                <a:cs typeface="Arial" panose="020B0604020202020204" pitchFamily="34" charset="0"/>
              </a:rPr>
              <a:t>. </a:t>
            </a:r>
            <a:r>
              <a:rPr lang="en-US" dirty="0">
                <a:latin typeface="Minion Pro" panose="02040503050201020203" pitchFamily="18" charset="0"/>
              </a:rPr>
              <a:t>Photographs must be clear and well-framed.  </a:t>
            </a:r>
            <a:r>
              <a:rPr lang="en-US" b="1" dirty="0">
                <a:solidFill>
                  <a:srgbClr val="663300"/>
                </a:solidFill>
                <a:latin typeface="Minion Pro" panose="02040503050201020203" pitchFamily="18" charset="0"/>
              </a:rPr>
              <a:t>It is the local district/state association/auxiliary/agency’s decision what size and what kind of poster (hand drawn or digital) they accept for  your local or state contest. </a:t>
            </a:r>
            <a:endParaRPr lang="en-US" b="1" dirty="0">
              <a:solidFill>
                <a:srgbClr val="663300"/>
              </a:solidFill>
              <a:latin typeface="Minion Pro" panose="02040503050201020203" pitchFamily="18" charset="0"/>
              <a:cs typeface="Arial" panose="020B0604020202020204" pitchFamily="34" charset="0"/>
            </a:endParaRPr>
          </a:p>
          <a:p>
            <a:pPr marL="285750" indent="-285750">
              <a:lnSpc>
                <a:spcPct val="150000"/>
              </a:lnSpc>
              <a:buFont typeface="Arial" panose="020B0604020202020204" pitchFamily="34" charset="0"/>
              <a:buChar char="•"/>
            </a:pPr>
            <a:r>
              <a:rPr lang="en-US" dirty="0">
                <a:latin typeface="Minion Pro" panose="02040503050201020203" pitchFamily="18" charset="0"/>
                <a:cs typeface="Arial" panose="020B0604020202020204" pitchFamily="34" charset="0"/>
              </a:rPr>
              <a:t>Entry must be contestant's original creation and may not be traced from photographs or other artists' published works.</a:t>
            </a:r>
          </a:p>
          <a:p>
            <a:pPr marL="285750" indent="-285750">
              <a:lnSpc>
                <a:spcPct val="150000"/>
              </a:lnSpc>
              <a:buFont typeface="Arial" panose="020B0604020202020204" pitchFamily="34" charset="0"/>
              <a:buChar char="•"/>
            </a:pPr>
            <a:r>
              <a:rPr lang="en-US" dirty="0">
                <a:latin typeface="Minion Pro" panose="02040503050201020203" pitchFamily="18" charset="0"/>
                <a:cs typeface="Arial" panose="020B0604020202020204" pitchFamily="34" charset="0"/>
              </a:rPr>
              <a:t>Any media may be used to create a flat poster (ex. paint, crayons, stickers, etc.)</a:t>
            </a:r>
          </a:p>
        </p:txBody>
      </p:sp>
      <p:cxnSp>
        <p:nvCxnSpPr>
          <p:cNvPr id="9" name="Straight Connector 8">
            <a:extLst>
              <a:ext uri="{FF2B5EF4-FFF2-40B4-BE49-F238E27FC236}">
                <a16:creationId xmlns="" xmlns:a16="http://schemas.microsoft.com/office/drawing/2014/main" id="{EAB68551-30A1-485D-B353-1D757C6BCDFF}"/>
              </a:ext>
            </a:extLst>
          </p:cNvPr>
          <p:cNvCxnSpPr/>
          <p:nvPr/>
        </p:nvCxnSpPr>
        <p:spPr>
          <a:xfrm>
            <a:off x="2514600" y="2057400"/>
            <a:ext cx="3733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518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57CB89-3156-42DF-B460-2D9671FC9097}"/>
              </a:ext>
            </a:extLst>
          </p:cNvPr>
          <p:cNvSpPr>
            <a:spLocks noGrp="1"/>
          </p:cNvSpPr>
          <p:nvPr>
            <p:ph type="title"/>
          </p:nvPr>
        </p:nvSpPr>
        <p:spPr/>
        <p:txBody>
          <a:bodyPr>
            <a:normAutofit/>
          </a:bodyPr>
          <a:lstStyle/>
          <a:p>
            <a:r>
              <a:rPr lang="en-US" b="1" dirty="0">
                <a:latin typeface="Elephant" panose="02020904090505020303" pitchFamily="18" charset="0"/>
              </a:rPr>
              <a:t>What </a:t>
            </a:r>
            <a:r>
              <a:rPr lang="en-US" b="1" dirty="0">
                <a:latin typeface="Elephant" panose="02020904090505020303" pitchFamily="18" charset="0"/>
                <a:cs typeface="Arial" panose="020B0604020202020204" pitchFamily="34" charset="0"/>
              </a:rPr>
              <a:t>makes</a:t>
            </a:r>
            <a:r>
              <a:rPr lang="en-US" b="1" dirty="0">
                <a:latin typeface="Elephant" panose="02020904090505020303" pitchFamily="18" charset="0"/>
              </a:rPr>
              <a:t> a good Poster?</a:t>
            </a:r>
            <a:endParaRPr lang="en-US" dirty="0">
              <a:latin typeface="Elephant" panose="02020904090505020303" pitchFamily="18" charset="0"/>
            </a:endParaRPr>
          </a:p>
        </p:txBody>
      </p:sp>
      <p:pic>
        <p:nvPicPr>
          <p:cNvPr id="4" name="Picture 3">
            <a:extLst>
              <a:ext uri="{FF2B5EF4-FFF2-40B4-BE49-F238E27FC236}">
                <a16:creationId xmlns="" xmlns:a16="http://schemas.microsoft.com/office/drawing/2014/main" id="{4FC99DBB-7787-4819-81EB-AA28EE4E4C0B}"/>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5" name="TextBox 4">
            <a:extLst>
              <a:ext uri="{FF2B5EF4-FFF2-40B4-BE49-F238E27FC236}">
                <a16:creationId xmlns="" xmlns:a16="http://schemas.microsoft.com/office/drawing/2014/main" id="{2E11833C-3105-4F93-A818-62600B66C243}"/>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3"/>
              </a:rPr>
              <a:t>www.nacdnet.org</a:t>
            </a:r>
            <a:r>
              <a:rPr lang="en-US" sz="1000" dirty="0"/>
              <a:t> </a:t>
            </a:r>
          </a:p>
        </p:txBody>
      </p:sp>
      <p:sp>
        <p:nvSpPr>
          <p:cNvPr id="7" name="Rectangle 6">
            <a:extLst>
              <a:ext uri="{FF2B5EF4-FFF2-40B4-BE49-F238E27FC236}">
                <a16:creationId xmlns="" xmlns:a16="http://schemas.microsoft.com/office/drawing/2014/main" id="{802A0781-8177-4DFB-80A3-078A30DA5C68}"/>
              </a:ext>
            </a:extLst>
          </p:cNvPr>
          <p:cNvSpPr/>
          <p:nvPr/>
        </p:nvSpPr>
        <p:spPr>
          <a:xfrm>
            <a:off x="2171700" y="1657159"/>
            <a:ext cx="4800600" cy="3054682"/>
          </a:xfrm>
          <a:prstGeom prst="rect">
            <a:avLst/>
          </a:prstGeom>
        </p:spPr>
        <p:txBody>
          <a:bodyPr wrap="square">
            <a:spAutoFit/>
          </a:bodyPr>
          <a:lstStyle/>
          <a:p>
            <a:pPr marL="285750" indent="-285750" algn="ctr">
              <a:lnSpc>
                <a:spcPct val="25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Attracts attention</a:t>
            </a:r>
          </a:p>
          <a:p>
            <a:pPr marL="285750" indent="-285750" algn="ctr">
              <a:lnSpc>
                <a:spcPct val="25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Is simple and concise</a:t>
            </a:r>
          </a:p>
          <a:p>
            <a:pPr marL="285750" indent="-285750" algn="ctr">
              <a:lnSpc>
                <a:spcPct val="25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Uses colors and white space effectively</a:t>
            </a:r>
          </a:p>
          <a:p>
            <a:pPr marL="285750" indent="-285750" algn="ctr">
              <a:lnSpc>
                <a:spcPct val="25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Text is large enough to be easily read</a:t>
            </a:r>
          </a:p>
        </p:txBody>
      </p:sp>
    </p:spTree>
    <p:extLst>
      <p:ext uri="{BB962C8B-B14F-4D97-AF65-F5344CB8AC3E}">
        <p14:creationId xmlns:p14="http://schemas.microsoft.com/office/powerpoint/2010/main" val="221444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06" y="228600"/>
            <a:ext cx="8229600" cy="1143000"/>
          </a:xfrm>
          <a:ln w="76200"/>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a:latin typeface="Elephant" panose="02020904090505020303" pitchFamily="18" charset="0"/>
              </a:rPr>
              <a:t>Where Does Soil Come From? </a:t>
            </a:r>
          </a:p>
        </p:txBody>
      </p:sp>
      <p:pic>
        <p:nvPicPr>
          <p:cNvPr id="8" name="Content Placeholder 7" descr="shutterstock_108668000.jp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907987" y="1448117"/>
            <a:ext cx="3116406" cy="4704011"/>
          </a:xfrm>
          <a:prstGeom prst="rect">
            <a:avLst/>
          </a:prstGeom>
          <a:ln>
            <a:noFill/>
          </a:ln>
          <a:effectLst>
            <a:softEdge rad="112500"/>
          </a:effectLst>
        </p:spPr>
      </p:pic>
      <p:pic>
        <p:nvPicPr>
          <p:cNvPr id="5" name="Picture 4">
            <a:extLst>
              <a:ext uri="{FF2B5EF4-FFF2-40B4-BE49-F238E27FC236}">
                <a16:creationId xmlns="" xmlns:a16="http://schemas.microsoft.com/office/drawing/2014/main" id="{536E44DD-8103-48A7-8945-32EDF0E2D1D3}"/>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6" name="TextBox 5">
            <a:extLst>
              <a:ext uri="{FF2B5EF4-FFF2-40B4-BE49-F238E27FC236}">
                <a16:creationId xmlns="" xmlns:a16="http://schemas.microsoft.com/office/drawing/2014/main" id="{96105424-0A98-4962-939D-B0CF7D70B105}"/>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288BB85-B550-4881-9E80-0F9851353520}"/>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5" name="TextBox 4">
            <a:extLst>
              <a:ext uri="{FF2B5EF4-FFF2-40B4-BE49-F238E27FC236}">
                <a16:creationId xmlns="" xmlns:a16="http://schemas.microsoft.com/office/drawing/2014/main" id="{85371EF2-FF9B-4863-B65D-DF210EDE2899}"/>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3"/>
              </a:rPr>
              <a:t>www.nacdnet.org</a:t>
            </a:r>
            <a:r>
              <a:rPr lang="en-US" sz="1000" dirty="0"/>
              <a:t> </a:t>
            </a:r>
          </a:p>
        </p:txBody>
      </p:sp>
      <p:sp>
        <p:nvSpPr>
          <p:cNvPr id="6" name="Title 5">
            <a:extLst>
              <a:ext uri="{FF2B5EF4-FFF2-40B4-BE49-F238E27FC236}">
                <a16:creationId xmlns="" xmlns:a16="http://schemas.microsoft.com/office/drawing/2014/main" id="{00BC3CBD-0F9A-4895-9924-FEF3233B0516}"/>
              </a:ext>
            </a:extLst>
          </p:cNvPr>
          <p:cNvSpPr>
            <a:spLocks noGrp="1"/>
          </p:cNvSpPr>
          <p:nvPr>
            <p:ph type="title"/>
          </p:nvPr>
        </p:nvSpPr>
        <p:spPr>
          <a:xfrm>
            <a:off x="228599" y="288984"/>
            <a:ext cx="8686800" cy="646331"/>
          </a:xfrm>
          <a:prstGeom prst="rect">
            <a:avLst/>
          </a:prstGeom>
        </p:spPr>
        <p:txBody>
          <a:bodyPr wrap="square">
            <a:spAutoFit/>
          </a:bodyPr>
          <a:lstStyle/>
          <a:p>
            <a:pPr algn="l"/>
            <a:r>
              <a:rPr lang="en-US" sz="3600" dirty="0">
                <a:latin typeface="Elephant" panose="02020904090505020303" pitchFamily="18" charset="0"/>
              </a:rPr>
              <a:t>Steps to follow when making a poster</a:t>
            </a:r>
            <a:endParaRPr lang="en-US" sz="3600" b="1" dirty="0">
              <a:latin typeface="Elephant" panose="02020904090505020303" pitchFamily="18" charset="0"/>
            </a:endParaRPr>
          </a:p>
        </p:txBody>
      </p:sp>
      <p:sp>
        <p:nvSpPr>
          <p:cNvPr id="7" name="Rectangle 6">
            <a:extLst>
              <a:ext uri="{FF2B5EF4-FFF2-40B4-BE49-F238E27FC236}">
                <a16:creationId xmlns="" xmlns:a16="http://schemas.microsoft.com/office/drawing/2014/main" id="{9D40E766-B113-4111-9828-06417920B5FE}"/>
              </a:ext>
            </a:extLst>
          </p:cNvPr>
          <p:cNvSpPr/>
          <p:nvPr/>
        </p:nvSpPr>
        <p:spPr>
          <a:xfrm>
            <a:off x="393973" y="1181536"/>
            <a:ext cx="8356052" cy="5397631"/>
          </a:xfrm>
          <a:prstGeom prst="rect">
            <a:avLst/>
          </a:prstGeom>
        </p:spPr>
        <p:txBody>
          <a:bodyPr wrap="square">
            <a:spAutoFit/>
          </a:bodyPr>
          <a:lstStyle/>
          <a:p>
            <a:pPr marL="457200" indent="-457200" algn="ctr">
              <a:lnSpc>
                <a:spcPct val="20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Research the topic of the theme</a:t>
            </a:r>
          </a:p>
          <a:p>
            <a:pPr marL="457200" indent="-457200" algn="ctr">
              <a:lnSpc>
                <a:spcPct val="20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Brainstorm ideas and make a list</a:t>
            </a:r>
          </a:p>
          <a:p>
            <a:pPr marL="457200" indent="-457200" algn="ctr">
              <a:lnSpc>
                <a:spcPct val="20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Use the theme as your title:</a:t>
            </a:r>
          </a:p>
          <a:p>
            <a:pPr marL="274320" lvl="1" indent="0" algn="ctr">
              <a:lnSpc>
                <a:spcPct val="200000"/>
              </a:lnSpc>
              <a:buNone/>
            </a:pPr>
            <a:r>
              <a:rPr lang="en-US" sz="2000" b="1" dirty="0">
                <a:latin typeface="Minion Pro" panose="02040503050201020203" pitchFamily="18" charset="0"/>
                <a:cs typeface="Arial" panose="020B0604020202020204" pitchFamily="34" charset="0"/>
              </a:rPr>
              <a:t>    “Life in the Soil: Dig Deeper”</a:t>
            </a:r>
          </a:p>
          <a:p>
            <a:pPr marL="285750" indent="-285750" algn="ctr">
              <a:lnSpc>
                <a:spcPct val="20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Use some of the important water issues from this presentation. </a:t>
            </a:r>
          </a:p>
          <a:p>
            <a:pPr marL="285750" indent="-285750" algn="ctr">
              <a:lnSpc>
                <a:spcPct val="20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Look around your community for ideas.</a:t>
            </a:r>
          </a:p>
          <a:p>
            <a:pPr marL="285750" indent="-285750" algn="ctr">
              <a:lnSpc>
                <a:spcPct val="20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Talk to professionals in the industry.</a:t>
            </a:r>
          </a:p>
          <a:p>
            <a:pPr marL="285750" indent="-285750" algn="ctr">
              <a:lnSpc>
                <a:spcPct val="20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Research soil health online and use the information found in your poster</a:t>
            </a:r>
            <a:r>
              <a:rPr lang="en-US" dirty="0">
                <a:latin typeface="Minion Pro" panose="02040503050201020203" pitchFamily="18" charset="0"/>
                <a:cs typeface="Arial" panose="020B0604020202020204" pitchFamily="34" charset="0"/>
              </a:rPr>
              <a:t>.</a:t>
            </a:r>
          </a:p>
          <a:p>
            <a:pPr marL="274320" lvl="1" indent="0" algn="ctr">
              <a:lnSpc>
                <a:spcPct val="150000"/>
              </a:lnSpc>
              <a:buNone/>
            </a:pPr>
            <a:endParaRPr lang="en-US" b="1" dirty="0">
              <a:latin typeface="Minion Pro" panose="02040503050201020203" pitchFamily="18" charset="0"/>
              <a:cs typeface="Arial" panose="020B0604020202020204" pitchFamily="34" charset="0"/>
            </a:endParaRPr>
          </a:p>
        </p:txBody>
      </p:sp>
    </p:spTree>
    <p:extLst>
      <p:ext uri="{BB962C8B-B14F-4D97-AF65-F5344CB8AC3E}">
        <p14:creationId xmlns:p14="http://schemas.microsoft.com/office/powerpoint/2010/main" val="4071543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AC2EEE-FE9C-41D8-8294-7B0AF21628DF}"/>
              </a:ext>
            </a:extLst>
          </p:cNvPr>
          <p:cNvSpPr>
            <a:spLocks noGrp="1"/>
          </p:cNvSpPr>
          <p:nvPr>
            <p:ph type="title"/>
          </p:nvPr>
        </p:nvSpPr>
        <p:spPr>
          <a:xfrm>
            <a:off x="457200" y="0"/>
            <a:ext cx="8229600" cy="1143000"/>
          </a:xfrm>
        </p:spPr>
        <p:txBody>
          <a:bodyPr/>
          <a:lstStyle/>
          <a:p>
            <a:r>
              <a:rPr lang="en-US" b="1" dirty="0">
                <a:solidFill>
                  <a:srgbClr val="000000"/>
                </a:solidFill>
                <a:latin typeface="Elephant" panose="02020904090505020303" pitchFamily="18" charset="0"/>
                <a:ea typeface="Times New Roman" panose="02020603050405020304" pitchFamily="18" charset="0"/>
                <a:cs typeface="Arial" panose="020B0604020202020204" pitchFamily="34" charset="0"/>
              </a:rPr>
              <a:t>Dos and Don’ts</a:t>
            </a:r>
            <a:endParaRPr lang="en-US" dirty="0">
              <a:latin typeface="Elephant" panose="02020904090505020303" pitchFamily="18" charset="0"/>
            </a:endParaRPr>
          </a:p>
        </p:txBody>
      </p:sp>
      <p:pic>
        <p:nvPicPr>
          <p:cNvPr id="4" name="Picture 3">
            <a:extLst>
              <a:ext uri="{FF2B5EF4-FFF2-40B4-BE49-F238E27FC236}">
                <a16:creationId xmlns="" xmlns:a16="http://schemas.microsoft.com/office/drawing/2014/main" id="{25252AD4-EB39-403A-87D5-CF9EFFCEFF44}"/>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5" name="TextBox 4">
            <a:extLst>
              <a:ext uri="{FF2B5EF4-FFF2-40B4-BE49-F238E27FC236}">
                <a16:creationId xmlns="" xmlns:a16="http://schemas.microsoft.com/office/drawing/2014/main" id="{D5162B67-67C0-4C57-B429-17DD34274A38}"/>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3"/>
              </a:rPr>
              <a:t>www.nacdnet.org</a:t>
            </a:r>
            <a:r>
              <a:rPr lang="en-US" sz="1000" dirty="0"/>
              <a:t> </a:t>
            </a:r>
          </a:p>
        </p:txBody>
      </p:sp>
      <p:sp>
        <p:nvSpPr>
          <p:cNvPr id="6" name="Rectangle 5">
            <a:extLst>
              <a:ext uri="{FF2B5EF4-FFF2-40B4-BE49-F238E27FC236}">
                <a16:creationId xmlns="" xmlns:a16="http://schemas.microsoft.com/office/drawing/2014/main" id="{86E9FDEE-EC00-4ADF-9844-5BAA4CA043DA}"/>
              </a:ext>
            </a:extLst>
          </p:cNvPr>
          <p:cNvSpPr/>
          <p:nvPr/>
        </p:nvSpPr>
        <p:spPr>
          <a:xfrm>
            <a:off x="-191729" y="1060411"/>
            <a:ext cx="4800600" cy="4524315"/>
          </a:xfrm>
          <a:prstGeom prst="rect">
            <a:avLst/>
          </a:prstGeom>
        </p:spPr>
        <p:txBody>
          <a:bodyPr wrap="square">
            <a:spAutoFit/>
          </a:bodyPr>
          <a:lstStyle/>
          <a:p>
            <a:pPr marL="742950" marR="0" lvl="1" indent="-285750">
              <a:lnSpc>
                <a:spcPct val="200000"/>
              </a:lnSpc>
              <a:spcBef>
                <a:spcPts val="0"/>
              </a:spcBef>
              <a:spcAft>
                <a:spcPts val="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limit text, and balance a combination of illustrations and words.</a:t>
            </a:r>
            <a:endParaRPr lang="en-US" dirty="0">
              <a:latin typeface="Minion Pro" panose="02040503050201020203" pitchFamily="18"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be as neat as you can and be sure to erase any penciled sketches or guidelines.</a:t>
            </a:r>
            <a:endParaRPr lang="en-US" dirty="0">
              <a:latin typeface="Minion Pro" panose="02040503050201020203" pitchFamily="18"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blend colors when using crayons or colored pencils.</a:t>
            </a:r>
            <a:endParaRPr lang="en-US" dirty="0">
              <a:latin typeface="Minion Pro" panose="02040503050201020203" pitchFamily="18"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100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research the theme topic as a way to brainstorm poster ideas.</a:t>
            </a:r>
            <a:endParaRPr lang="en-US" dirty="0">
              <a:effectLst/>
              <a:latin typeface="Minion Pro" panose="02040503050201020203"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 xmlns:a16="http://schemas.microsoft.com/office/drawing/2014/main" id="{CE48DC3B-1296-457D-9948-1B496FB5EA91}"/>
              </a:ext>
            </a:extLst>
          </p:cNvPr>
          <p:cNvSpPr/>
          <p:nvPr/>
        </p:nvSpPr>
        <p:spPr>
          <a:xfrm>
            <a:off x="4374757" y="783413"/>
            <a:ext cx="4690311" cy="5078313"/>
          </a:xfrm>
          <a:prstGeom prst="rect">
            <a:avLst/>
          </a:prstGeom>
        </p:spPr>
        <p:txBody>
          <a:bodyPr wrap="square">
            <a:spAutoFit/>
          </a:bodyPr>
          <a:lstStyle/>
          <a:p>
            <a:pPr marL="742950" marR="0" lvl="1" indent="-285750">
              <a:lnSpc>
                <a:spcPct val="200000"/>
              </a:lnSpc>
              <a:spcBef>
                <a:spcPts val="0"/>
              </a:spcBef>
              <a:spcAft>
                <a:spcPts val="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Don’t</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use staples, tacks, or tape.</a:t>
            </a:r>
            <a:endParaRPr lang="en-US" dirty="0">
              <a:latin typeface="Minion Pro" panose="02040503050201020203" pitchFamily="18"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Don’t</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use fluorescent-colored posters.</a:t>
            </a:r>
            <a:endParaRPr lang="en-US" dirty="0">
              <a:latin typeface="Minion Pro" panose="02040503050201020203" pitchFamily="18"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Don’t</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create a poster that is all words or all illustrations.</a:t>
            </a:r>
            <a:endParaRPr lang="en-US" dirty="0">
              <a:latin typeface="Minion Pro" panose="02040503050201020203" pitchFamily="18"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Don’t</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have your parent or others draw your poster for you to color in.</a:t>
            </a:r>
            <a:endParaRPr lang="en-US" dirty="0">
              <a:latin typeface="Minion Pro" panose="02040503050201020203" pitchFamily="18"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100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Don’t</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try to include too many ideas. A single message – clearly illustrated – is most effective.</a:t>
            </a:r>
            <a:endParaRPr lang="en-US" dirty="0">
              <a:effectLst/>
              <a:latin typeface="Minion Pro" panose="020405030502010202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9466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242CB3-8628-4D29-A53D-5ABB34ED03B1}"/>
              </a:ext>
            </a:extLst>
          </p:cNvPr>
          <p:cNvSpPr>
            <a:spLocks noGrp="1"/>
          </p:cNvSpPr>
          <p:nvPr>
            <p:ph type="title"/>
          </p:nvPr>
        </p:nvSpPr>
        <p:spPr/>
        <p:txBody>
          <a:bodyPr>
            <a:normAutofit/>
          </a:bodyPr>
          <a:lstStyle/>
          <a:p>
            <a:r>
              <a:rPr lang="en-US" sz="3600" dirty="0">
                <a:latin typeface="Elephant" panose="02020904090505020303" pitchFamily="18" charset="0"/>
              </a:rPr>
              <a:t>What your poster will be judged on</a:t>
            </a:r>
          </a:p>
        </p:txBody>
      </p:sp>
      <p:pic>
        <p:nvPicPr>
          <p:cNvPr id="4" name="Picture 3">
            <a:extLst>
              <a:ext uri="{FF2B5EF4-FFF2-40B4-BE49-F238E27FC236}">
                <a16:creationId xmlns="" xmlns:a16="http://schemas.microsoft.com/office/drawing/2014/main" id="{AB2653C1-07C3-44FD-A1E9-09788A4843B4}"/>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5" name="TextBox 4">
            <a:extLst>
              <a:ext uri="{FF2B5EF4-FFF2-40B4-BE49-F238E27FC236}">
                <a16:creationId xmlns="" xmlns:a16="http://schemas.microsoft.com/office/drawing/2014/main" id="{3F87BBC3-6842-4438-ABB6-3801309F47FC}"/>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3"/>
              </a:rPr>
              <a:t>www.nacdnet.org</a:t>
            </a:r>
            <a:r>
              <a:rPr lang="en-US" sz="1000" dirty="0"/>
              <a:t> </a:t>
            </a:r>
          </a:p>
        </p:txBody>
      </p:sp>
      <p:sp>
        <p:nvSpPr>
          <p:cNvPr id="6" name="Rectangle 5">
            <a:extLst>
              <a:ext uri="{FF2B5EF4-FFF2-40B4-BE49-F238E27FC236}">
                <a16:creationId xmlns="" xmlns:a16="http://schemas.microsoft.com/office/drawing/2014/main" id="{42AD04C9-6E1E-493B-813D-74FC6DFAA444}"/>
              </a:ext>
            </a:extLst>
          </p:cNvPr>
          <p:cNvSpPr/>
          <p:nvPr/>
        </p:nvSpPr>
        <p:spPr>
          <a:xfrm>
            <a:off x="2667000" y="1610500"/>
            <a:ext cx="4572000" cy="3170099"/>
          </a:xfrm>
          <a:prstGeom prst="rect">
            <a:avLst/>
          </a:prstGeom>
        </p:spPr>
        <p:txBody>
          <a:bodyPr>
            <a:spAutoFit/>
          </a:bodyPr>
          <a:lstStyle/>
          <a:p>
            <a:pPr marL="285750" indent="-285750">
              <a:lnSpc>
                <a:spcPct val="25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Conservation </a:t>
            </a:r>
            <a:r>
              <a:rPr lang="en-US" sz="2000" dirty="0" smtClean="0">
                <a:latin typeface="Minion Pro" panose="02040503050201020203" pitchFamily="18" charset="0"/>
                <a:cs typeface="Arial" panose="020B0604020202020204" pitchFamily="34" charset="0"/>
              </a:rPr>
              <a:t>message—50% </a:t>
            </a:r>
            <a:endParaRPr lang="en-US" sz="2000" dirty="0">
              <a:latin typeface="Minion Pro" panose="02040503050201020203" pitchFamily="18" charset="0"/>
              <a:cs typeface="Arial" panose="020B0604020202020204" pitchFamily="34" charset="0"/>
            </a:endParaRPr>
          </a:p>
          <a:p>
            <a:pPr marL="285750" indent="-285750">
              <a:lnSpc>
                <a:spcPct val="25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Visual </a:t>
            </a:r>
            <a:r>
              <a:rPr lang="en-US" sz="2000" dirty="0" smtClean="0">
                <a:latin typeface="Minion Pro" panose="02040503050201020203" pitchFamily="18" charset="0"/>
                <a:cs typeface="Arial" panose="020B0604020202020204" pitchFamily="34" charset="0"/>
              </a:rPr>
              <a:t>effectiveness—30%</a:t>
            </a:r>
            <a:endParaRPr lang="en-US" sz="2000" dirty="0">
              <a:latin typeface="Minion Pro" panose="02040503050201020203" pitchFamily="18" charset="0"/>
              <a:cs typeface="Arial" panose="020B0604020202020204" pitchFamily="34" charset="0"/>
            </a:endParaRPr>
          </a:p>
          <a:p>
            <a:pPr marL="285750" indent="-285750">
              <a:lnSpc>
                <a:spcPct val="250000"/>
              </a:lnSpc>
              <a:buFont typeface="Arial" panose="020B0604020202020204" pitchFamily="34" charset="0"/>
              <a:buChar char="•"/>
            </a:pPr>
            <a:r>
              <a:rPr lang="en-US" sz="2000" dirty="0" smtClean="0">
                <a:latin typeface="Minion Pro" panose="02040503050201020203" pitchFamily="18" charset="0"/>
                <a:cs typeface="Arial" panose="020B0604020202020204" pitchFamily="34" charset="0"/>
              </a:rPr>
              <a:t>Originality—10% </a:t>
            </a:r>
            <a:r>
              <a:rPr lang="en-US" sz="2000" dirty="0">
                <a:latin typeface="Minion Pro" panose="02040503050201020203" pitchFamily="18" charset="0"/>
                <a:cs typeface="Arial" panose="020B0604020202020204" pitchFamily="34" charset="0"/>
              </a:rPr>
              <a:t>and </a:t>
            </a:r>
          </a:p>
          <a:p>
            <a:pPr marL="285750" indent="-285750">
              <a:lnSpc>
                <a:spcPct val="25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Universal </a:t>
            </a:r>
            <a:r>
              <a:rPr lang="en-US" sz="2000" dirty="0" smtClean="0">
                <a:latin typeface="Minion Pro" panose="02040503050201020203" pitchFamily="18" charset="0"/>
                <a:cs typeface="Arial" panose="020B0604020202020204" pitchFamily="34" charset="0"/>
              </a:rPr>
              <a:t>appeal—10%</a:t>
            </a:r>
            <a:endParaRPr lang="en-US" sz="2000" dirty="0">
              <a:latin typeface="Minion Pro" panose="02040503050201020203" pitchFamily="18" charset="0"/>
              <a:cs typeface="Arial" panose="020B0604020202020204" pitchFamily="34" charset="0"/>
            </a:endParaRPr>
          </a:p>
        </p:txBody>
      </p:sp>
    </p:spTree>
    <p:extLst>
      <p:ext uri="{BB962C8B-B14F-4D97-AF65-F5344CB8AC3E}">
        <p14:creationId xmlns:p14="http://schemas.microsoft.com/office/powerpoint/2010/main" val="530455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F5F025A-03F6-4DEC-BC90-F6BD05CECE05}"/>
              </a:ext>
            </a:extLst>
          </p:cNvPr>
          <p:cNvSpPr>
            <a:spLocks noGrp="1"/>
          </p:cNvSpPr>
          <p:nvPr>
            <p:ph type="title"/>
          </p:nvPr>
        </p:nvSpPr>
        <p:spPr>
          <a:xfrm>
            <a:off x="499346" y="522972"/>
            <a:ext cx="8145307" cy="646331"/>
          </a:xfrm>
          <a:prstGeom prst="rect">
            <a:avLst/>
          </a:prstGeom>
        </p:spPr>
        <p:txBody>
          <a:bodyPr wrap="none">
            <a:spAutoFit/>
          </a:bodyPr>
          <a:lstStyle/>
          <a:p>
            <a:r>
              <a:rPr lang="en-US" sz="3600" b="1" dirty="0">
                <a:latin typeface="Elephant" panose="02020904090505020303" pitchFamily="18" charset="0"/>
                <a:cs typeface="Arial" panose="020B0604020202020204" pitchFamily="34" charset="0"/>
              </a:rPr>
              <a:t>For Additional NACD Information</a:t>
            </a:r>
          </a:p>
        </p:txBody>
      </p:sp>
      <p:sp>
        <p:nvSpPr>
          <p:cNvPr id="5" name="Rectangle 4">
            <a:extLst>
              <a:ext uri="{FF2B5EF4-FFF2-40B4-BE49-F238E27FC236}">
                <a16:creationId xmlns="" xmlns:a16="http://schemas.microsoft.com/office/drawing/2014/main" id="{92A90C07-38CD-4BDD-8DB3-6A5BCF6AB2D3}"/>
              </a:ext>
            </a:extLst>
          </p:cNvPr>
          <p:cNvSpPr/>
          <p:nvPr/>
        </p:nvSpPr>
        <p:spPr>
          <a:xfrm>
            <a:off x="461487" y="1752600"/>
            <a:ext cx="8221024" cy="2816156"/>
          </a:xfrm>
          <a:prstGeom prst="rect">
            <a:avLst/>
          </a:prstGeom>
        </p:spPr>
        <p:txBody>
          <a:bodyPr wrap="square">
            <a:spAutoFit/>
          </a:bodyPr>
          <a:lstStyle/>
          <a:p>
            <a:pPr algn="ctr">
              <a:lnSpc>
                <a:spcPct val="150000"/>
              </a:lnSpc>
              <a:defRPr/>
            </a:pPr>
            <a:r>
              <a:rPr lang="en-US" sz="2000" dirty="0">
                <a:latin typeface="Minion Pro" panose="02040503050201020203" pitchFamily="18" charset="0"/>
                <a:cs typeface="Arial" panose="020B0604020202020204" pitchFamily="34" charset="0"/>
              </a:rPr>
              <a:t>Visit </a:t>
            </a:r>
            <a:r>
              <a:rPr lang="en-US" sz="2000" dirty="0">
                <a:latin typeface="Minion Pro" panose="02040503050201020203" pitchFamily="18" charset="0"/>
                <a:cs typeface="Arial" panose="020B0604020202020204" pitchFamily="34" charset="0"/>
                <a:hlinkClick r:id="rId2"/>
              </a:rPr>
              <a:t>http://www.nacdnet.org/general-resources/stewardship-program/</a:t>
            </a:r>
            <a:r>
              <a:rPr lang="en-US" sz="2000" dirty="0">
                <a:latin typeface="Minion Pro" panose="02040503050201020203" pitchFamily="18" charset="0"/>
                <a:cs typeface="Arial" panose="020B0604020202020204" pitchFamily="34" charset="0"/>
              </a:rPr>
              <a:t> </a:t>
            </a:r>
          </a:p>
          <a:p>
            <a:pPr algn="ctr">
              <a:lnSpc>
                <a:spcPct val="150000"/>
              </a:lnSpc>
              <a:defRPr/>
            </a:pPr>
            <a:endParaRPr lang="en-US" sz="2000" dirty="0">
              <a:latin typeface="Minion Pro" panose="02040503050201020203" pitchFamily="18" charset="0"/>
              <a:cs typeface="Arial" panose="020B0604020202020204" pitchFamily="34" charset="0"/>
            </a:endParaRPr>
          </a:p>
          <a:p>
            <a:pPr algn="ctr">
              <a:lnSpc>
                <a:spcPct val="150000"/>
              </a:lnSpc>
              <a:defRPr/>
            </a:pPr>
            <a:r>
              <a:rPr lang="en-US" sz="2000" dirty="0">
                <a:latin typeface="Minion Pro" panose="02040503050201020203" pitchFamily="18" charset="0"/>
                <a:cs typeface="Arial" panose="020B0604020202020204" pitchFamily="34" charset="0"/>
              </a:rPr>
              <a:t>Entry Forms, Rules, and Resource PDF files are also available for download on the contest page.</a:t>
            </a:r>
          </a:p>
          <a:p>
            <a:pPr algn="ctr">
              <a:lnSpc>
                <a:spcPct val="150000"/>
              </a:lnSpc>
              <a:defRPr/>
            </a:pPr>
            <a:r>
              <a:rPr lang="en-US" sz="2000" dirty="0">
                <a:latin typeface="Minion Pro" panose="02040503050201020203" pitchFamily="18" charset="0"/>
                <a:cs typeface="Arial" panose="020B0604020202020204" pitchFamily="34" charset="0"/>
                <a:hlinkClick r:id="rId3"/>
              </a:rPr>
              <a:t>http://www.nacdnet.org/education/contests</a:t>
            </a:r>
            <a:r>
              <a:rPr lang="en-US" sz="2000" dirty="0">
                <a:latin typeface="Minion Pro" panose="02040503050201020203" pitchFamily="18" charset="0"/>
                <a:cs typeface="Arial" panose="020B0604020202020204" pitchFamily="34" charset="0"/>
              </a:rPr>
              <a:t> </a:t>
            </a:r>
          </a:p>
          <a:p>
            <a:pPr algn="ctr">
              <a:lnSpc>
                <a:spcPct val="150000"/>
              </a:lnSpc>
              <a:defRPr/>
            </a:pPr>
            <a:r>
              <a:rPr lang="en-US" dirty="0">
                <a:latin typeface="Minion Pro" panose="02040503050201020203" pitchFamily="18" charset="0"/>
                <a:cs typeface="Arial" panose="020B0604020202020204" pitchFamily="34" charset="0"/>
              </a:rPr>
              <a:t>	</a:t>
            </a:r>
          </a:p>
        </p:txBody>
      </p:sp>
      <p:pic>
        <p:nvPicPr>
          <p:cNvPr id="6" name="Picture 5">
            <a:extLst>
              <a:ext uri="{FF2B5EF4-FFF2-40B4-BE49-F238E27FC236}">
                <a16:creationId xmlns="" xmlns:a16="http://schemas.microsoft.com/office/drawing/2014/main" id="{658E4778-DECE-4B9A-BB6E-FA26C139FF45}"/>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7" name="TextBox 6">
            <a:extLst>
              <a:ext uri="{FF2B5EF4-FFF2-40B4-BE49-F238E27FC236}">
                <a16:creationId xmlns="" xmlns:a16="http://schemas.microsoft.com/office/drawing/2014/main" id="{7A0A8E00-D843-4510-8110-0CA9DD8199FE}"/>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extLst>
      <p:ext uri="{BB962C8B-B14F-4D97-AF65-F5344CB8AC3E}">
        <p14:creationId xmlns:p14="http://schemas.microsoft.com/office/powerpoint/2010/main" val="2834749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181666" y="448256"/>
            <a:ext cx="5033962" cy="715962"/>
          </a:xfrm>
          <a:prstGeom prst="rect">
            <a:avLst/>
          </a:prstGeom>
        </p:spPr>
        <p:txBody>
          <a:bodyPr vert="horz" lIns="0" tIns="45720" rIns="0" bIns="45720" rtlCol="0" anchor="t">
            <a:norm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000" dirty="0">
                <a:latin typeface="Elephant" panose="02020904090505020303" pitchFamily="18" charset="0"/>
              </a:rPr>
              <a:t>Essay Contest</a:t>
            </a:r>
            <a:endParaRPr lang="fr-CA" sz="4000" dirty="0">
              <a:latin typeface="Elephant" panose="02020904090505020303" pitchFamily="18" charset="0"/>
            </a:endParaRPr>
          </a:p>
        </p:txBody>
      </p:sp>
      <p:sp>
        <p:nvSpPr>
          <p:cNvPr id="6" name="Espace réservé du contenu 2"/>
          <p:cNvSpPr txBox="1">
            <a:spLocks/>
          </p:cNvSpPr>
          <p:nvPr/>
        </p:nvSpPr>
        <p:spPr>
          <a:xfrm>
            <a:off x="1045538" y="1676400"/>
            <a:ext cx="7306218" cy="3886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i="1"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pPr algn="ctr">
              <a:lnSpc>
                <a:spcPct val="150000"/>
              </a:lnSpc>
              <a:defRPr/>
            </a:pPr>
            <a:r>
              <a:rPr lang="en-US" i="0" dirty="0" smtClean="0">
                <a:solidFill>
                  <a:schemeClr val="tx1"/>
                </a:solidFill>
                <a:latin typeface="Minion Pro" panose="02040503050201020203" pitchFamily="18" charset="0"/>
                <a:cs typeface="Arial" pitchFamily="34" charset="0"/>
              </a:rPr>
              <a:t>Contest </a:t>
            </a:r>
            <a:r>
              <a:rPr lang="en-US" i="0" dirty="0">
                <a:solidFill>
                  <a:schemeClr val="tx1"/>
                </a:solidFill>
                <a:latin typeface="Minion Pro" panose="02040503050201020203" pitchFamily="18" charset="0"/>
                <a:cs typeface="Arial" pitchFamily="34" charset="0"/>
              </a:rPr>
              <a:t>open to grades</a:t>
            </a:r>
            <a:r>
              <a:rPr lang="en-US" i="0" dirty="0" smtClean="0">
                <a:solidFill>
                  <a:schemeClr val="tx1"/>
                </a:solidFill>
                <a:latin typeface="Minion Pro" panose="02040503050201020203" pitchFamily="18" charset="0"/>
                <a:cs typeface="Arial" pitchFamily="34" charset="0"/>
              </a:rPr>
              <a:t>: 3rd – 12th </a:t>
            </a:r>
            <a:endParaRPr lang="en-US" i="0" dirty="0">
              <a:solidFill>
                <a:schemeClr val="tx1"/>
              </a:solidFill>
              <a:latin typeface="Minion Pro" panose="02040503050201020203" pitchFamily="18" charset="0"/>
              <a:cs typeface="Arial" pitchFamily="34" charset="0"/>
            </a:endParaRPr>
          </a:p>
          <a:p>
            <a:pPr algn="ctr">
              <a:lnSpc>
                <a:spcPct val="150000"/>
              </a:lnSpc>
              <a:defRPr/>
            </a:pPr>
            <a:r>
              <a:rPr lang="en-US" i="0" dirty="0">
                <a:solidFill>
                  <a:schemeClr val="tx1"/>
                </a:solidFill>
                <a:latin typeface="Minion Pro" panose="02040503050201020203" pitchFamily="18" charset="0"/>
                <a:cs typeface="Arial" pitchFamily="34" charset="0"/>
              </a:rPr>
              <a:t>Essay length</a:t>
            </a:r>
            <a:r>
              <a:rPr lang="en-US" i="0" dirty="0" smtClean="0">
                <a:solidFill>
                  <a:schemeClr val="tx1"/>
                </a:solidFill>
                <a:latin typeface="Minion Pro" panose="02040503050201020203" pitchFamily="18" charset="0"/>
                <a:cs typeface="Arial" pitchFamily="34" charset="0"/>
              </a:rPr>
              <a:t>: 300 – 500 Words</a:t>
            </a:r>
            <a:endParaRPr lang="en-US" i="0" dirty="0">
              <a:solidFill>
                <a:schemeClr val="tx1"/>
              </a:solidFill>
              <a:latin typeface="Minion Pro" panose="02040503050201020203" pitchFamily="18" charset="0"/>
              <a:cs typeface="Arial" pitchFamily="34" charset="0"/>
            </a:endParaRPr>
          </a:p>
          <a:p>
            <a:pPr algn="ctr">
              <a:lnSpc>
                <a:spcPct val="150000"/>
              </a:lnSpc>
              <a:defRPr/>
            </a:pPr>
            <a:r>
              <a:rPr lang="en-US" i="0" dirty="0">
                <a:solidFill>
                  <a:schemeClr val="tx1"/>
                </a:solidFill>
                <a:latin typeface="Minion Pro" panose="02040503050201020203" pitchFamily="18" charset="0"/>
                <a:cs typeface="Arial" pitchFamily="34" charset="0"/>
              </a:rPr>
              <a:t>Due Date</a:t>
            </a:r>
            <a:r>
              <a:rPr lang="en-US" i="0" dirty="0" smtClean="0">
                <a:solidFill>
                  <a:schemeClr val="tx1"/>
                </a:solidFill>
                <a:latin typeface="Minion Pro" panose="02040503050201020203" pitchFamily="18" charset="0"/>
                <a:cs typeface="Arial" pitchFamily="34" charset="0"/>
              </a:rPr>
              <a:t>: March 22, 2019</a:t>
            </a:r>
            <a:endParaRPr lang="en-US" i="0" dirty="0">
              <a:solidFill>
                <a:schemeClr val="tx1"/>
              </a:solidFill>
              <a:latin typeface="Minion Pro" panose="02040503050201020203" pitchFamily="18" charset="0"/>
              <a:cs typeface="Arial" pitchFamily="34" charset="0"/>
            </a:endParaRPr>
          </a:p>
          <a:p>
            <a:pPr algn="ctr">
              <a:lnSpc>
                <a:spcPct val="150000"/>
              </a:lnSpc>
              <a:defRPr/>
            </a:pPr>
            <a:r>
              <a:rPr lang="en-US" i="0" dirty="0">
                <a:solidFill>
                  <a:schemeClr val="tx1"/>
                </a:solidFill>
                <a:latin typeface="Minion Pro" panose="02040503050201020203" pitchFamily="18" charset="0"/>
                <a:cs typeface="Arial" pitchFamily="34" charset="0"/>
              </a:rPr>
              <a:t>Essays entries are to be sent to:</a:t>
            </a:r>
          </a:p>
          <a:p>
            <a:pPr algn="ctr">
              <a:lnSpc>
                <a:spcPct val="150000"/>
              </a:lnSpc>
              <a:defRPr/>
            </a:pPr>
            <a:r>
              <a:rPr lang="en-US" i="0" dirty="0" smtClean="0">
                <a:solidFill>
                  <a:schemeClr val="tx1"/>
                </a:solidFill>
                <a:latin typeface="Minion Pro" panose="02040503050201020203" pitchFamily="18" charset="0"/>
                <a:cs typeface="Arial" pitchFamily="34" charset="0"/>
              </a:rPr>
              <a:t>Sara Fehring</a:t>
            </a:r>
          </a:p>
          <a:p>
            <a:pPr algn="ctr">
              <a:lnSpc>
                <a:spcPct val="150000"/>
              </a:lnSpc>
              <a:defRPr/>
            </a:pPr>
            <a:r>
              <a:rPr lang="en-US" i="0" dirty="0" smtClean="0">
                <a:solidFill>
                  <a:schemeClr val="tx1"/>
                </a:solidFill>
                <a:latin typeface="Minion Pro" panose="02040503050201020203" pitchFamily="18" charset="0"/>
                <a:cs typeface="Arial" pitchFamily="34" charset="0"/>
              </a:rPr>
              <a:t>Hamilton County Soil and Water Conservation District </a:t>
            </a:r>
          </a:p>
          <a:p>
            <a:pPr algn="ctr">
              <a:lnSpc>
                <a:spcPct val="150000"/>
              </a:lnSpc>
              <a:defRPr/>
            </a:pPr>
            <a:r>
              <a:rPr lang="en-US" i="0" dirty="0" smtClean="0">
                <a:solidFill>
                  <a:schemeClr val="tx1"/>
                </a:solidFill>
                <a:latin typeface="Minion Pro" panose="02040503050201020203" pitchFamily="18" charset="0"/>
                <a:cs typeface="Arial" pitchFamily="34" charset="0"/>
              </a:rPr>
              <a:t>Sara.fehring@hamilton-co.org</a:t>
            </a:r>
            <a:endParaRPr lang="en-US" i="0" dirty="0">
              <a:solidFill>
                <a:schemeClr val="tx1"/>
              </a:solidFill>
              <a:latin typeface="Minion Pro" panose="02040503050201020203" pitchFamily="18" charset="0"/>
              <a:cs typeface="Arial" pitchFamily="34" charset="0"/>
            </a:endParaRPr>
          </a:p>
          <a:p>
            <a:pPr algn="ctr">
              <a:defRPr/>
            </a:pPr>
            <a:endParaRPr lang="en-US" sz="1800" i="0" dirty="0">
              <a:solidFill>
                <a:schemeClr val="tx1"/>
              </a:solidFill>
              <a:latin typeface="Minion Pro" panose="02040503050201020203" pitchFamily="18" charset="0"/>
              <a:cs typeface="Arial" pitchFamily="34" charset="0"/>
            </a:endParaRPr>
          </a:p>
        </p:txBody>
      </p:sp>
      <p:pic>
        <p:nvPicPr>
          <p:cNvPr id="9" name="Picture 8">
            <a:extLst>
              <a:ext uri="{FF2B5EF4-FFF2-40B4-BE49-F238E27FC236}">
                <a16:creationId xmlns="" xmlns:a16="http://schemas.microsoft.com/office/drawing/2014/main" id="{AC1E5832-559C-48E6-BD25-6F3F8FDF62C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10" name="TextBox 9">
            <a:extLst>
              <a:ext uri="{FF2B5EF4-FFF2-40B4-BE49-F238E27FC236}">
                <a16:creationId xmlns="" xmlns:a16="http://schemas.microsoft.com/office/drawing/2014/main" id="{A47A14FF-B80D-4CB9-B465-BA6AED4C1F0E}"/>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spTree>
    <p:extLst>
      <p:ext uri="{BB962C8B-B14F-4D97-AF65-F5344CB8AC3E}">
        <p14:creationId xmlns:p14="http://schemas.microsoft.com/office/powerpoint/2010/main" val="20330852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1"/>
          </a:lnRef>
          <a:fillRef idx="1">
            <a:schemeClr val="lt1"/>
          </a:fillRef>
          <a:effectRef idx="0">
            <a:schemeClr val="accent1"/>
          </a:effectRef>
          <a:fontRef idx="minor">
            <a:schemeClr val="dk1"/>
          </a:fontRef>
        </p:style>
        <p:txBody>
          <a:bodyPr/>
          <a:lstStyle/>
          <a:p>
            <a:r>
              <a:rPr lang="en-US" dirty="0">
                <a:latin typeface="Elephant" panose="02020904090505020303" pitchFamily="18" charset="0"/>
              </a:rPr>
              <a:t>Where is the Soil?</a:t>
            </a:r>
          </a:p>
        </p:txBody>
      </p:sp>
      <p:pic>
        <p:nvPicPr>
          <p:cNvPr id="3" name="Picture 2" descr="Earth_globe.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75727" y="1549400"/>
            <a:ext cx="4392545" cy="4381908"/>
          </a:xfrm>
          <a:prstGeom prst="rect">
            <a:avLst/>
          </a:prstGeom>
        </p:spPr>
      </p:pic>
      <p:pic>
        <p:nvPicPr>
          <p:cNvPr id="5" name="Picture 4">
            <a:extLst>
              <a:ext uri="{FF2B5EF4-FFF2-40B4-BE49-F238E27FC236}">
                <a16:creationId xmlns="" xmlns:a16="http://schemas.microsoft.com/office/drawing/2014/main" id="{238C26A5-7FB0-4843-82A1-8C4D47CB5B6A}"/>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6" name="TextBox 5">
            <a:extLst>
              <a:ext uri="{FF2B5EF4-FFF2-40B4-BE49-F238E27FC236}">
                <a16:creationId xmlns="" xmlns:a16="http://schemas.microsoft.com/office/drawing/2014/main" id="{556E22B6-8E66-42E2-BE6D-F3C90015ED02}"/>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extLst>
      <p:ext uri="{BB962C8B-B14F-4D97-AF65-F5344CB8AC3E}">
        <p14:creationId xmlns:p14="http://schemas.microsoft.com/office/powerpoint/2010/main" val="103245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ln w="76200">
            <a:solidFill>
              <a:srgbClr val="92D050"/>
            </a:solidFill>
          </a:ln>
        </p:spPr>
        <p:style>
          <a:lnRef idx="2">
            <a:schemeClr val="accent6"/>
          </a:lnRef>
          <a:fillRef idx="1">
            <a:schemeClr val="lt1"/>
          </a:fillRef>
          <a:effectRef idx="0">
            <a:schemeClr val="accent6"/>
          </a:effectRef>
          <a:fontRef idx="minor">
            <a:schemeClr val="dk1"/>
          </a:fontRef>
        </p:style>
        <p:txBody>
          <a:bodyPr/>
          <a:lstStyle/>
          <a:p>
            <a:r>
              <a:rPr lang="en-US">
                <a:latin typeface="Elephant" panose="02020904090505020303" pitchFamily="18" charset="0"/>
              </a:rPr>
              <a:t>What is a Soil Profile?</a:t>
            </a:r>
            <a:endParaRPr lang="en-US" dirty="0">
              <a:latin typeface="Elephant" panose="02020904090505020303" pitchFamily="18" charset="0"/>
            </a:endParaRPr>
          </a:p>
        </p:txBody>
      </p:sp>
      <p:pic>
        <p:nvPicPr>
          <p:cNvPr id="9" name="Picture 8" descr="http://amityscience.wikispaces.com/file/view/soil_layers.jpg/296322104/soil_layers.jpg">
            <a:extLst>
              <a:ext uri="{FF2B5EF4-FFF2-40B4-BE49-F238E27FC236}">
                <a16:creationId xmlns="" xmlns:a16="http://schemas.microsoft.com/office/drawing/2014/main" id="{C995CA58-E718-4B9B-A56C-5479BA27C16A}"/>
              </a:ext>
            </a:extLst>
          </p:cNvPr>
          <p:cNvPicPr/>
          <p:nvPr/>
        </p:nvPicPr>
        <p:blipFill>
          <a:blip r:embed="rId3" cstate="print">
            <a:clrChange>
              <a:clrFrom>
                <a:srgbClr val="FFFFFF"/>
              </a:clrFrom>
              <a:clrTo>
                <a:srgbClr val="FFFFFF">
                  <a:alpha val="0"/>
                </a:srgbClr>
              </a:clrTo>
            </a:clrChange>
          </a:blip>
          <a:srcRect/>
          <a:stretch>
            <a:fillRect/>
          </a:stretch>
        </p:blipFill>
        <p:spPr bwMode="auto">
          <a:xfrm>
            <a:off x="2286000" y="1417638"/>
            <a:ext cx="3957111" cy="4948010"/>
          </a:xfrm>
          <a:prstGeom prst="rect">
            <a:avLst/>
          </a:prstGeom>
          <a:noFill/>
          <a:ln w="9525">
            <a:noFill/>
            <a:miter lim="800000"/>
            <a:headEnd/>
            <a:tailEnd/>
          </a:ln>
        </p:spPr>
      </p:pic>
      <p:pic>
        <p:nvPicPr>
          <p:cNvPr id="5" name="Picture 4">
            <a:extLst>
              <a:ext uri="{FF2B5EF4-FFF2-40B4-BE49-F238E27FC236}">
                <a16:creationId xmlns="" xmlns:a16="http://schemas.microsoft.com/office/drawing/2014/main" id="{51ED44B0-253B-4FE5-916B-1DA512A1519A}"/>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81500" y="6214875"/>
            <a:ext cx="380999" cy="364292"/>
          </a:xfrm>
          <a:prstGeom prst="rect">
            <a:avLst/>
          </a:prstGeom>
        </p:spPr>
      </p:pic>
      <p:sp>
        <p:nvSpPr>
          <p:cNvPr id="6" name="TextBox 5">
            <a:extLst>
              <a:ext uri="{FF2B5EF4-FFF2-40B4-BE49-F238E27FC236}">
                <a16:creationId xmlns="" xmlns:a16="http://schemas.microsoft.com/office/drawing/2014/main" id="{C417DFE5-9162-46E6-B987-5E72E206B73B}"/>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extLst>
      <p:ext uri="{BB962C8B-B14F-4D97-AF65-F5344CB8AC3E}">
        <p14:creationId xmlns:p14="http://schemas.microsoft.com/office/powerpoint/2010/main" val="258924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ln w="76200"/>
        </p:spPr>
        <p:style>
          <a:lnRef idx="2">
            <a:schemeClr val="accent6"/>
          </a:lnRef>
          <a:fillRef idx="1">
            <a:schemeClr val="lt1"/>
          </a:fillRef>
          <a:effectRef idx="0">
            <a:schemeClr val="accent6"/>
          </a:effectRef>
          <a:fontRef idx="minor">
            <a:schemeClr val="dk1"/>
          </a:fontRef>
        </p:style>
        <p:txBody>
          <a:bodyPr/>
          <a:lstStyle/>
          <a:p>
            <a:r>
              <a:rPr lang="en-US" dirty="0">
                <a:latin typeface="Elephant" panose="02020904090505020303" pitchFamily="18" charset="0"/>
              </a:rPr>
              <a:t>Soil and Skin – Many Colors</a:t>
            </a:r>
          </a:p>
        </p:txBody>
      </p:sp>
      <p:pic>
        <p:nvPicPr>
          <p:cNvPr id="44035" name="Picture 3" descr="C:\Users\sunser\Documents\NACD PPTs 12-13\Brown_soil.jpg"/>
          <p:cNvPicPr>
            <a:picLocks noChangeAspect="1" noChangeArrowheads="1"/>
          </p:cNvPicPr>
          <p:nvPr/>
        </p:nvPicPr>
        <p:blipFill>
          <a:blip r:embed="rId3" cstate="print"/>
          <a:srcRect/>
          <a:stretch>
            <a:fillRect/>
          </a:stretch>
        </p:blipFill>
        <p:spPr bwMode="auto">
          <a:xfrm>
            <a:off x="457200" y="1600200"/>
            <a:ext cx="3048000" cy="2286000"/>
          </a:xfrm>
          <a:prstGeom prst="rect">
            <a:avLst/>
          </a:prstGeom>
          <a:ln>
            <a:noFill/>
          </a:ln>
          <a:effectLst>
            <a:softEdge rad="112500"/>
          </a:effectLst>
        </p:spPr>
      </p:pic>
      <p:pic>
        <p:nvPicPr>
          <p:cNvPr id="44037" name="Picture 5" descr="C:\Users\sunser\Documents\NACD PPTs 12-13\inceptisol.jpg"/>
          <p:cNvPicPr>
            <a:picLocks noChangeAspect="1" noChangeArrowheads="1"/>
          </p:cNvPicPr>
          <p:nvPr/>
        </p:nvPicPr>
        <p:blipFill>
          <a:blip r:embed="rId4" cstate="print"/>
          <a:srcRect t="-3244" r="8544" b="15647"/>
          <a:stretch>
            <a:fillRect/>
          </a:stretch>
        </p:blipFill>
        <p:spPr bwMode="auto">
          <a:xfrm>
            <a:off x="4001840" y="1389861"/>
            <a:ext cx="2322760" cy="4325139"/>
          </a:xfrm>
          <a:prstGeom prst="rect">
            <a:avLst/>
          </a:prstGeom>
          <a:ln>
            <a:noFill/>
          </a:ln>
          <a:effectLst>
            <a:softEdge rad="112500"/>
          </a:effectLst>
        </p:spPr>
      </p:pic>
      <p:pic>
        <p:nvPicPr>
          <p:cNvPr id="44038" name="Picture 6" descr="C:\Users\sunser\Documents\NACD PPTs 12-13\histosol.jpg"/>
          <p:cNvPicPr>
            <a:picLocks noChangeAspect="1" noChangeArrowheads="1"/>
          </p:cNvPicPr>
          <p:nvPr/>
        </p:nvPicPr>
        <p:blipFill>
          <a:blip r:embed="rId5" cstate="print"/>
          <a:srcRect r="2726" b="33928"/>
          <a:stretch>
            <a:fillRect/>
          </a:stretch>
        </p:blipFill>
        <p:spPr bwMode="auto">
          <a:xfrm>
            <a:off x="1624400" y="3048000"/>
            <a:ext cx="2306595" cy="3048000"/>
          </a:xfrm>
          <a:prstGeom prst="rect">
            <a:avLst/>
          </a:prstGeom>
          <a:ln>
            <a:noFill/>
          </a:ln>
          <a:effectLst>
            <a:softEdge rad="112500"/>
          </a:effectLst>
        </p:spPr>
      </p:pic>
      <p:pic>
        <p:nvPicPr>
          <p:cNvPr id="44040" name="Picture 8" descr="C:\Users\sunser\Documents\NACD PPTs 12-13\oxisol.jpg"/>
          <p:cNvPicPr>
            <a:picLocks noChangeAspect="1" noChangeArrowheads="1"/>
          </p:cNvPicPr>
          <p:nvPr/>
        </p:nvPicPr>
        <p:blipFill>
          <a:blip r:embed="rId6" cstate="print"/>
          <a:srcRect/>
          <a:stretch>
            <a:fillRect/>
          </a:stretch>
        </p:blipFill>
        <p:spPr bwMode="auto">
          <a:xfrm>
            <a:off x="7018675" y="1498918"/>
            <a:ext cx="1933485" cy="3758882"/>
          </a:xfrm>
          <a:prstGeom prst="rect">
            <a:avLst/>
          </a:prstGeom>
          <a:ln>
            <a:noFill/>
          </a:ln>
          <a:effectLst>
            <a:softEdge rad="112500"/>
          </a:effectLst>
        </p:spPr>
      </p:pic>
      <p:pic>
        <p:nvPicPr>
          <p:cNvPr id="44036" name="Picture 4" descr="C:\Users\sunser\Documents\NACD PPTs 12-13\entisol.jpg"/>
          <p:cNvPicPr>
            <a:picLocks noChangeAspect="1" noChangeArrowheads="1"/>
          </p:cNvPicPr>
          <p:nvPr/>
        </p:nvPicPr>
        <p:blipFill>
          <a:blip r:embed="rId7" cstate="print"/>
          <a:srcRect t="3138" r="5365" b="45080"/>
          <a:stretch>
            <a:fillRect/>
          </a:stretch>
        </p:blipFill>
        <p:spPr bwMode="auto">
          <a:xfrm>
            <a:off x="5128675" y="3733800"/>
            <a:ext cx="2514600" cy="2676832"/>
          </a:xfrm>
          <a:prstGeom prst="rect">
            <a:avLst/>
          </a:prstGeom>
          <a:ln>
            <a:noFill/>
          </a:ln>
          <a:effectLst>
            <a:softEdge rad="112500"/>
          </a:effectLst>
        </p:spPr>
      </p:pic>
      <p:pic>
        <p:nvPicPr>
          <p:cNvPr id="9" name="Picture 8">
            <a:extLst>
              <a:ext uri="{FF2B5EF4-FFF2-40B4-BE49-F238E27FC236}">
                <a16:creationId xmlns="" xmlns:a16="http://schemas.microsoft.com/office/drawing/2014/main" id="{85CB2EE2-D1AB-49DA-8A40-2E23C28D0AD5}"/>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10" name="TextBox 9">
            <a:extLst>
              <a:ext uri="{FF2B5EF4-FFF2-40B4-BE49-F238E27FC236}">
                <a16:creationId xmlns="" xmlns:a16="http://schemas.microsoft.com/office/drawing/2014/main" id="{4E557231-7DAE-4F7B-989B-77971C0970A8}"/>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9"/>
              </a:rPr>
              <a:t>www.nacdnet.org</a:t>
            </a:r>
            <a:r>
              <a:rPr lang="en-US" sz="1000" dirty="0"/>
              <a:t> </a:t>
            </a:r>
          </a:p>
        </p:txBody>
      </p:sp>
    </p:spTree>
    <p:extLst>
      <p:ext uri="{BB962C8B-B14F-4D97-AF65-F5344CB8AC3E}">
        <p14:creationId xmlns:p14="http://schemas.microsoft.com/office/powerpoint/2010/main" val="236118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1"/>
          </a:lnRef>
          <a:fillRef idx="1">
            <a:schemeClr val="lt1"/>
          </a:fillRef>
          <a:effectRef idx="0">
            <a:schemeClr val="accent1"/>
          </a:effectRef>
          <a:fontRef idx="minor">
            <a:schemeClr val="dk1"/>
          </a:fontRef>
        </p:style>
        <p:txBody>
          <a:bodyPr/>
          <a:lstStyle/>
          <a:p>
            <a:r>
              <a:rPr lang="en-US" dirty="0">
                <a:latin typeface="Elephant" panose="02020904090505020303" pitchFamily="18" charset="0"/>
              </a:rPr>
              <a:t>A Comfy Home in the Soil</a:t>
            </a:r>
          </a:p>
        </p:txBody>
      </p:sp>
      <p:pic>
        <p:nvPicPr>
          <p:cNvPr id="4" name="Content Placeholder 3" descr="http://farm4.staticflickr.com/3563/3457599115_0db5c2196d_z.jpg"/>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905000" y="1524000"/>
            <a:ext cx="5394071" cy="4525963"/>
          </a:xfrm>
          <a:prstGeom prst="rect">
            <a:avLst/>
          </a:prstGeom>
          <a:ln>
            <a:noFill/>
          </a:ln>
          <a:effectLst>
            <a:softEdge rad="112500"/>
          </a:effectLst>
        </p:spPr>
      </p:pic>
      <p:pic>
        <p:nvPicPr>
          <p:cNvPr id="6" name="Picture 5">
            <a:extLst>
              <a:ext uri="{FF2B5EF4-FFF2-40B4-BE49-F238E27FC236}">
                <a16:creationId xmlns="" xmlns:a16="http://schemas.microsoft.com/office/drawing/2014/main" id="{6D698AA8-A134-4205-99D4-9FBEEAB43FC5}"/>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7" name="TextBox 6">
            <a:extLst>
              <a:ext uri="{FF2B5EF4-FFF2-40B4-BE49-F238E27FC236}">
                <a16:creationId xmlns="" xmlns:a16="http://schemas.microsoft.com/office/drawing/2014/main" id="{E8EDD6CB-A05A-4773-A2E2-A8A46A9F5361}"/>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extLst>
      <p:ext uri="{BB962C8B-B14F-4D97-AF65-F5344CB8AC3E}">
        <p14:creationId xmlns:p14="http://schemas.microsoft.com/office/powerpoint/2010/main" val="12501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rgbClr val="92D050"/>
            </a:solidFill>
          </a:ln>
        </p:spPr>
        <p:style>
          <a:lnRef idx="2">
            <a:schemeClr val="accent6"/>
          </a:lnRef>
          <a:fillRef idx="1">
            <a:schemeClr val="lt1"/>
          </a:fillRef>
          <a:effectRef idx="0">
            <a:schemeClr val="accent6"/>
          </a:effectRef>
          <a:fontRef idx="minor">
            <a:schemeClr val="dk1"/>
          </a:fontRef>
        </p:style>
        <p:txBody>
          <a:bodyPr/>
          <a:lstStyle/>
          <a:p>
            <a:r>
              <a:rPr lang="en-US" dirty="0">
                <a:latin typeface="Elephant" panose="02020904090505020303" pitchFamily="18" charset="0"/>
              </a:rPr>
              <a:t>Who Else Lives in the Soil?</a:t>
            </a:r>
          </a:p>
        </p:txBody>
      </p:sp>
      <p:pic>
        <p:nvPicPr>
          <p:cNvPr id="8" name="Picture 7">
            <a:extLst>
              <a:ext uri="{FF2B5EF4-FFF2-40B4-BE49-F238E27FC236}">
                <a16:creationId xmlns="" xmlns:a16="http://schemas.microsoft.com/office/drawing/2014/main" id="{D03EFC86-85E5-41B2-8835-7185E65013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905000"/>
            <a:ext cx="2666284" cy="1776412"/>
          </a:xfrm>
          <a:prstGeom prst="rect">
            <a:avLst/>
          </a:prstGeom>
          <a:ln>
            <a:noFill/>
          </a:ln>
          <a:effectLst>
            <a:softEdge rad="112500"/>
          </a:effectLst>
        </p:spPr>
      </p:pic>
      <p:pic>
        <p:nvPicPr>
          <p:cNvPr id="10" name="Picture 9">
            <a:extLst>
              <a:ext uri="{FF2B5EF4-FFF2-40B4-BE49-F238E27FC236}">
                <a16:creationId xmlns="" xmlns:a16="http://schemas.microsoft.com/office/drawing/2014/main" id="{D193EEBD-A4F7-472E-A246-C9E9EA6953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4950" y="3945465"/>
            <a:ext cx="3920478" cy="2235164"/>
          </a:xfrm>
          <a:prstGeom prst="rect">
            <a:avLst/>
          </a:prstGeom>
          <a:ln>
            <a:noFill/>
          </a:ln>
          <a:effectLst>
            <a:softEdge rad="112500"/>
          </a:effectLst>
        </p:spPr>
      </p:pic>
      <p:pic>
        <p:nvPicPr>
          <p:cNvPr id="12" name="Picture 11">
            <a:extLst>
              <a:ext uri="{FF2B5EF4-FFF2-40B4-BE49-F238E27FC236}">
                <a16:creationId xmlns="" xmlns:a16="http://schemas.microsoft.com/office/drawing/2014/main" id="{6B033C47-67BE-4EB1-A233-2B56BAB41A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3484" y="1622774"/>
            <a:ext cx="3121152" cy="2340864"/>
          </a:xfrm>
          <a:prstGeom prst="rect">
            <a:avLst/>
          </a:prstGeom>
          <a:ln>
            <a:noFill/>
          </a:ln>
          <a:effectLst>
            <a:softEdge rad="112500"/>
          </a:effectLst>
        </p:spPr>
      </p:pic>
      <p:pic>
        <p:nvPicPr>
          <p:cNvPr id="14" name="Picture 13">
            <a:extLst>
              <a:ext uri="{FF2B5EF4-FFF2-40B4-BE49-F238E27FC236}">
                <a16:creationId xmlns="" xmlns:a16="http://schemas.microsoft.com/office/drawing/2014/main" id="{C3A768DF-7DAB-46FD-9DFD-F9B24C575B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36243" y="4079950"/>
            <a:ext cx="2976210" cy="2604184"/>
          </a:xfrm>
          <a:prstGeom prst="rect">
            <a:avLst/>
          </a:prstGeom>
          <a:ln>
            <a:noFill/>
          </a:ln>
          <a:effectLst>
            <a:softEdge rad="112500"/>
          </a:effectLst>
        </p:spPr>
      </p:pic>
      <p:pic>
        <p:nvPicPr>
          <p:cNvPr id="16" name="Picture 15">
            <a:extLst>
              <a:ext uri="{FF2B5EF4-FFF2-40B4-BE49-F238E27FC236}">
                <a16:creationId xmlns="" xmlns:a16="http://schemas.microsoft.com/office/drawing/2014/main" id="{E1F825AA-C235-49F7-97EB-C69746A2D5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87836" y="1822132"/>
            <a:ext cx="2316162" cy="2316162"/>
          </a:xfrm>
          <a:prstGeom prst="rect">
            <a:avLst/>
          </a:prstGeom>
          <a:ln>
            <a:noFill/>
          </a:ln>
          <a:effectLst>
            <a:softEdge rad="112500"/>
          </a:effectLst>
        </p:spPr>
      </p:pic>
      <p:pic>
        <p:nvPicPr>
          <p:cNvPr id="11" name="Picture 10">
            <a:extLst>
              <a:ext uri="{FF2B5EF4-FFF2-40B4-BE49-F238E27FC236}">
                <a16:creationId xmlns="" xmlns:a16="http://schemas.microsoft.com/office/drawing/2014/main" id="{27449D4C-257D-4954-B0E1-576DC50420BB}"/>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13" name="TextBox 12">
            <a:extLst>
              <a:ext uri="{FF2B5EF4-FFF2-40B4-BE49-F238E27FC236}">
                <a16:creationId xmlns="" xmlns:a16="http://schemas.microsoft.com/office/drawing/2014/main" id="{E0BB8737-EFC9-4013-80F1-25C760C482A7}"/>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9"/>
              </a:rPr>
              <a:t>www.nacdnet.org</a:t>
            </a:r>
            <a:r>
              <a:rPr lang="en-US" sz="1000" dirty="0"/>
              <a:t> </a:t>
            </a:r>
          </a:p>
        </p:txBody>
      </p:sp>
    </p:spTree>
    <p:extLst>
      <p:ext uri="{BB962C8B-B14F-4D97-AF65-F5344CB8AC3E}">
        <p14:creationId xmlns:p14="http://schemas.microsoft.com/office/powerpoint/2010/main" val="24490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9128760" cy="838200"/>
          </a:xfrm>
          <a:ln w="7620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a:normAutofit/>
          </a:bodyPr>
          <a:lstStyle/>
          <a:p>
            <a:r>
              <a:rPr lang="en-US" sz="4000" dirty="0">
                <a:latin typeface="Elephant" panose="02020904090505020303" pitchFamily="18" charset="0"/>
              </a:rPr>
              <a:t>We All Need Soil</a:t>
            </a:r>
          </a:p>
        </p:txBody>
      </p:sp>
      <p:pic>
        <p:nvPicPr>
          <p:cNvPr id="8" name="Picture 7">
            <a:extLst>
              <a:ext uri="{FF2B5EF4-FFF2-40B4-BE49-F238E27FC236}">
                <a16:creationId xmlns="" xmlns:a16="http://schemas.microsoft.com/office/drawing/2014/main" id="{86913985-3C23-4E20-8BB9-9F3DFA2A26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714" y="948337"/>
            <a:ext cx="7776571" cy="5093654"/>
          </a:xfrm>
          <a:prstGeom prst="rect">
            <a:avLst/>
          </a:prstGeom>
          <a:ln>
            <a:noFill/>
          </a:ln>
          <a:effectLst>
            <a:softEdge rad="112500"/>
          </a:effectLst>
        </p:spPr>
      </p:pic>
      <p:pic>
        <p:nvPicPr>
          <p:cNvPr id="6" name="Picture 5">
            <a:extLst>
              <a:ext uri="{FF2B5EF4-FFF2-40B4-BE49-F238E27FC236}">
                <a16:creationId xmlns="" xmlns:a16="http://schemas.microsoft.com/office/drawing/2014/main" id="{1D8F743F-65E9-48B0-90E5-EBA21937FA2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7" name="TextBox 6">
            <a:extLst>
              <a:ext uri="{FF2B5EF4-FFF2-40B4-BE49-F238E27FC236}">
                <a16:creationId xmlns="" xmlns:a16="http://schemas.microsoft.com/office/drawing/2014/main" id="{D6039EEA-0415-4387-942A-10FB2A984DE1}"/>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accent1"/>
            </a:solidFill>
          </a:ln>
        </p:spPr>
        <p:style>
          <a:lnRef idx="2">
            <a:schemeClr val="accent3"/>
          </a:lnRef>
          <a:fillRef idx="1">
            <a:schemeClr val="lt1"/>
          </a:fillRef>
          <a:effectRef idx="0">
            <a:schemeClr val="accent3"/>
          </a:effectRef>
          <a:fontRef idx="minor">
            <a:schemeClr val="dk1"/>
          </a:fontRef>
        </p:style>
        <p:txBody>
          <a:bodyPr/>
          <a:lstStyle/>
          <a:p>
            <a:r>
              <a:rPr lang="en-US" dirty="0">
                <a:latin typeface="Elephant" panose="02020904090505020303" pitchFamily="18" charset="0"/>
              </a:rPr>
              <a:t>Soil Fertility and Survival</a:t>
            </a:r>
          </a:p>
        </p:txBody>
      </p:sp>
      <p:pic>
        <p:nvPicPr>
          <p:cNvPr id="5" name="Picture 4">
            <a:extLst>
              <a:ext uri="{FF2B5EF4-FFF2-40B4-BE49-F238E27FC236}">
                <a16:creationId xmlns="" xmlns:a16="http://schemas.microsoft.com/office/drawing/2014/main" id="{CBD3EFF4-48F5-4EAB-B2EA-BB2E8C41C9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 y="2057400"/>
            <a:ext cx="4457700" cy="2971800"/>
          </a:xfrm>
          <a:prstGeom prst="rect">
            <a:avLst/>
          </a:prstGeom>
          <a:ln>
            <a:noFill/>
          </a:ln>
          <a:effectLst>
            <a:softEdge rad="112500"/>
          </a:effectLst>
        </p:spPr>
      </p:pic>
      <p:pic>
        <p:nvPicPr>
          <p:cNvPr id="8" name="Picture 7">
            <a:extLst>
              <a:ext uri="{FF2B5EF4-FFF2-40B4-BE49-F238E27FC236}">
                <a16:creationId xmlns="" xmlns:a16="http://schemas.microsoft.com/office/drawing/2014/main" id="{6E061B07-E05D-4836-B664-DBC91EB37B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200" y="2895600"/>
            <a:ext cx="4800600" cy="3200400"/>
          </a:xfrm>
          <a:prstGeom prst="rect">
            <a:avLst/>
          </a:prstGeom>
          <a:ln>
            <a:noFill/>
          </a:ln>
          <a:effectLst>
            <a:softEdge rad="112500"/>
          </a:effectLst>
        </p:spPr>
      </p:pic>
      <p:pic>
        <p:nvPicPr>
          <p:cNvPr id="11" name="Picture 10">
            <a:extLst>
              <a:ext uri="{FF2B5EF4-FFF2-40B4-BE49-F238E27FC236}">
                <a16:creationId xmlns="" xmlns:a16="http://schemas.microsoft.com/office/drawing/2014/main" id="{5CEEA13A-350B-46B5-915B-9F66403B248A}"/>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12" name="TextBox 11">
            <a:extLst>
              <a:ext uri="{FF2B5EF4-FFF2-40B4-BE49-F238E27FC236}">
                <a16:creationId xmlns="" xmlns:a16="http://schemas.microsoft.com/office/drawing/2014/main" id="{A2421D30-E909-48BA-82A6-661360C4F1DE}"/>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6"/>
              </a:rPr>
              <a:t>www.nacdnet.org</a:t>
            </a:r>
            <a:r>
              <a:rPr lang="en-US" sz="1000" dirty="0"/>
              <a:t> </a:t>
            </a:r>
          </a:p>
        </p:txBody>
      </p:sp>
    </p:spTree>
    <p:extLst>
      <p:ext uri="{BB962C8B-B14F-4D97-AF65-F5344CB8AC3E}">
        <p14:creationId xmlns:p14="http://schemas.microsoft.com/office/powerpoint/2010/main" val="1480076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8430</TotalTime>
  <Words>2153</Words>
  <Application>Microsoft Office PowerPoint</Application>
  <PresentationFormat>On-screen Show (4:3)</PresentationFormat>
  <Paragraphs>184</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Where Does Soil Come From? </vt:lpstr>
      <vt:lpstr>Where is the Soil?</vt:lpstr>
      <vt:lpstr>What is a Soil Profile?</vt:lpstr>
      <vt:lpstr>Soil and Skin – Many Colors</vt:lpstr>
      <vt:lpstr>A Comfy Home in the Soil</vt:lpstr>
      <vt:lpstr>Who Else Lives in the Soil?</vt:lpstr>
      <vt:lpstr>We All Need Soil</vt:lpstr>
      <vt:lpstr>Soil Fertility and Survival</vt:lpstr>
      <vt:lpstr>Recycling Protects Soil</vt:lpstr>
      <vt:lpstr>Compost for Healthy Soil</vt:lpstr>
      <vt:lpstr>Mulch is Good for Soil</vt:lpstr>
      <vt:lpstr>Watch Out for Erosion</vt:lpstr>
      <vt:lpstr>Take Care of Your Soil –                              It Takes Care of You</vt:lpstr>
      <vt:lpstr>Help is Here!</vt:lpstr>
      <vt:lpstr>PowerPoint Presentation</vt:lpstr>
      <vt:lpstr>Poster Contest Details</vt:lpstr>
      <vt:lpstr>Poster Contest Rules</vt:lpstr>
      <vt:lpstr>What makes a good Poster?</vt:lpstr>
      <vt:lpstr>Steps to follow when making a poster</vt:lpstr>
      <vt:lpstr>Dos and Don’ts</vt:lpstr>
      <vt:lpstr>What your poster will be judged on</vt:lpstr>
      <vt:lpstr>For Additional NACD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Sally Unser</dc:creator>
  <cp:lastModifiedBy>Fehring, Sara</cp:lastModifiedBy>
  <cp:revision>66</cp:revision>
  <cp:lastPrinted>2014-01-22T11:07:21Z</cp:lastPrinted>
  <dcterms:created xsi:type="dcterms:W3CDTF">2014-01-02T00:28:41Z</dcterms:created>
  <dcterms:modified xsi:type="dcterms:W3CDTF">2018-08-09T13:27:32Z</dcterms:modified>
</cp:coreProperties>
</file>