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85" r:id="rId4"/>
    <p:sldId id="281" r:id="rId5"/>
    <p:sldId id="272" r:id="rId6"/>
    <p:sldId id="273" r:id="rId7"/>
    <p:sldId id="277" r:id="rId8"/>
    <p:sldId id="270" r:id="rId9"/>
    <p:sldId id="274" r:id="rId10"/>
    <p:sldId id="286" r:id="rId11"/>
    <p:sldId id="290" r:id="rId12"/>
    <p:sldId id="287" r:id="rId13"/>
    <p:sldId id="279" r:id="rId14"/>
    <p:sldId id="269" r:id="rId15"/>
    <p:sldId id="262" r:id="rId16"/>
    <p:sldId id="271" r:id="rId17"/>
    <p:sldId id="282" r:id="rId18"/>
    <p:sldId id="259" r:id="rId19"/>
    <p:sldId id="289" r:id="rId20"/>
    <p:sldId id="280" r:id="rId21"/>
    <p:sldId id="275" r:id="rId22"/>
    <p:sldId id="257" r:id="rId23"/>
    <p:sldId id="258" r:id="rId24"/>
    <p:sldId id="268" r:id="rId25"/>
    <p:sldId id="276" r:id="rId26"/>
    <p:sldId id="283" r:id="rId27"/>
    <p:sldId id="284" r:id="rId28"/>
    <p:sldId id="28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0" d="100"/>
          <a:sy n="80" d="100"/>
        </p:scale>
        <p:origin x="71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B793F-3E4F-8921-EE86-4DF535CCE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2C3136-F08D-1A6E-D72E-E0ABAB671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502FA-A313-2FE1-9EE4-B69818AE6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78932-FBDF-4222-8A81-0A5AAA933641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56276-1866-646B-0DD5-3A11D310F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E2916-DC3D-DC2B-1160-DBB5CDFF0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837D9-48D8-4475-A8EB-BE489F5D69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212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BDE3C-9A73-6E62-BD86-106DC4C81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259F75-5950-EFF3-79C0-E9EA76983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5A390-21E5-EF1E-3A92-87A7EED7D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78932-FBDF-4222-8A81-0A5AAA933641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D538A-698E-E65C-1ED8-1007E052C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11ABC-3436-103D-6FAA-E172944A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837D9-48D8-4475-A8EB-BE489F5D69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39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7AAB6B-06B6-A665-05FC-38CF70D008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E2E129-7C10-707C-E403-80E7CB5D97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75A1-6F36-F0C7-1CCB-AF0FDD629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78932-FBDF-4222-8A81-0A5AAA933641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0E39C-E940-1787-480B-788918FC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7FC4D-E256-261A-786D-D9806AFBB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837D9-48D8-4475-A8EB-BE489F5D69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84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6407D-6FC1-8458-1D2B-1C8BDBE82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4A86C-E092-0A13-30C4-6FC5F3F38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C890E-A067-B079-E135-8DEF59F2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78932-FBDF-4222-8A81-0A5AAA933641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D01C3-A831-1BB8-81D6-10B12902A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6B862-3413-E056-B8E7-4092D7EE7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837D9-48D8-4475-A8EB-BE489F5D69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897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9321E-D379-2508-C366-A8F93C1BB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2751D-888A-639A-FBFA-EB81B2096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C0C1D-7755-C3CB-EAA6-CFC3FCCD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78932-FBDF-4222-8A81-0A5AAA933641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FDF8C-81D7-9C2E-751A-6DF74B2FE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EDD91-BBB8-2E1A-468A-EE36ACC0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837D9-48D8-4475-A8EB-BE489F5D69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23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A3350-4163-B41B-BE63-D4BBB2CB2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09E8D-5858-B27D-5CE0-521085E5F9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0A9622-E268-3CC7-3454-C815B743E4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D43973-93A1-6E34-7AC3-90298975A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78932-FBDF-4222-8A81-0A5AAA933641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22CF4A-C084-1926-0ED4-EE5BD31C1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633AE8-C11D-36F4-1BE9-F418C0B1D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837D9-48D8-4475-A8EB-BE489F5D69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994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C3412-AFCD-B008-773A-91256C318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7DA73-3600-D2E4-5CAA-F368E6AF1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5955B-0500-52F9-A84B-DB5DF6D89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AECF63-78FB-7D87-F363-8F9DF6CC9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B27E46-8B1C-ED89-E424-B26CA9D8F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70B970-D697-6722-11D4-5F9F8ACA9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78932-FBDF-4222-8A81-0A5AAA933641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89D16E-A5D6-B505-0BFF-B235B37CB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DC4797-91C2-30E1-A93D-827903FDC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837D9-48D8-4475-A8EB-BE489F5D69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751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29744-4B36-A4ED-2CE0-641627F97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341027-00B4-56DC-5F1D-BDFDF0412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78932-FBDF-4222-8A81-0A5AAA933641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0E81FF-BCCF-963A-9C7A-2831A52CA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746D5E-EC5F-3BE5-FE36-3A8611C5A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837D9-48D8-4475-A8EB-BE489F5D69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908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DA5F03-4D70-0AB6-D7B6-D99CE6112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78932-FBDF-4222-8A81-0A5AAA933641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4F23C0-23DD-3982-C209-B4AAE9A58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FC1AA-5C97-61A0-EB08-A57BE58C4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837D9-48D8-4475-A8EB-BE489F5D69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666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6DA71-631A-DC36-C948-27791F5FA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502FA-F758-7C0E-B8C0-A0016039F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E8A5F-A9C8-4FD4-8AF4-762D13018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41BF80-A86B-7C1B-9D14-21A49216E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78932-FBDF-4222-8A81-0A5AAA933641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5EEA4A-C16D-AC72-40E4-F33573702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530FD1-0BDB-3101-5F87-22D1A4C45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837D9-48D8-4475-A8EB-BE489F5D69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651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CE08C-E34F-5D24-FDD4-5299E76E5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5013F7-15EB-AAA6-7C5A-C77A1BE0C9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94404-22F0-C04E-2A8F-5396CDC4C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24BDA5-38A8-FBC2-AE94-20767C4BA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78932-FBDF-4222-8A81-0A5AAA933641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FAF074-2EED-F881-0EAF-87293BF52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85246F-C75B-DF67-F282-8262C8491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837D9-48D8-4475-A8EB-BE489F5D69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908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EE9C97-7E1F-E884-FFA7-1F9473BA9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192F01-CACE-56F8-0DB4-914A3411DF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8F502-B808-A908-5B1C-FC0B146E12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78932-FBDF-4222-8A81-0A5AAA933641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392CA-F682-9C7C-6F87-2803984878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AD63A-6067-BFD1-EEBC-7A139509C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837D9-48D8-4475-A8EB-BE489F5D69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86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markjacobs@bccdky.org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40926-768A-FC79-46AD-578428925EA3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glow rad="203200">
              <a:schemeClr val="accent1">
                <a:alpha val="40000"/>
              </a:schemeClr>
            </a:glow>
            <a:softEdge rad="584200"/>
          </a:effectLst>
        </p:spPr>
        <p:txBody>
          <a:bodyPr/>
          <a:lstStyle/>
          <a:p>
            <a:pPr algn="ctr"/>
            <a:r>
              <a:rPr lang="en-US" dirty="0"/>
              <a:t>Management Considerations for </a:t>
            </a:r>
            <a:br>
              <a:rPr lang="en-US" dirty="0"/>
            </a:br>
            <a:r>
              <a:rPr lang="en-US" dirty="0"/>
              <a:t>Residential Ponds</a:t>
            </a:r>
          </a:p>
        </p:txBody>
      </p:sp>
    </p:spTree>
    <p:extLst>
      <p:ext uri="{BB962C8B-B14F-4D97-AF65-F5344CB8AC3E}">
        <p14:creationId xmlns:p14="http://schemas.microsoft.com/office/powerpoint/2010/main" val="2783389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outdoor, plant, tree, gully&#10;&#10;Description automatically generated">
            <a:extLst>
              <a:ext uri="{FF2B5EF4-FFF2-40B4-BE49-F238E27FC236}">
                <a16:creationId xmlns:a16="http://schemas.microsoft.com/office/drawing/2014/main" id="{255485A5-B90F-C320-AB5A-5B40F6501F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8" b="1417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C6715F-C616-FFFD-2A59-73F5D282F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Sediment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74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grass, outdoor, tree, nature&#10;&#10;Description automatically generated">
            <a:extLst>
              <a:ext uri="{FF2B5EF4-FFF2-40B4-BE49-F238E27FC236}">
                <a16:creationId xmlns:a16="http://schemas.microsoft.com/office/drawing/2014/main" id="{625A897E-495D-8E37-3C63-BEA627E976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086ECE-F809-66BC-FDDA-2E90B324C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4795520" cy="8428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Bank Erosion</a:t>
            </a:r>
          </a:p>
        </p:txBody>
      </p:sp>
    </p:spTree>
    <p:extLst>
      <p:ext uri="{BB962C8B-B14F-4D97-AF65-F5344CB8AC3E}">
        <p14:creationId xmlns:p14="http://schemas.microsoft.com/office/powerpoint/2010/main" val="1961165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outdoor, water&#10;&#10;Description automatically generated">
            <a:extLst>
              <a:ext uri="{FF2B5EF4-FFF2-40B4-BE49-F238E27FC236}">
                <a16:creationId xmlns:a16="http://schemas.microsoft.com/office/drawing/2014/main" id="{AE6F79E3-D946-3015-EA0F-85AE2A8425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1" y="0"/>
            <a:ext cx="12191999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DC01E7-E211-084A-12BD-E6AADB338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760" y="382656"/>
            <a:ext cx="4003040" cy="11055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Water Clarity</a:t>
            </a:r>
          </a:p>
        </p:txBody>
      </p:sp>
    </p:spTree>
    <p:extLst>
      <p:ext uri="{BB962C8B-B14F-4D97-AF65-F5344CB8AC3E}">
        <p14:creationId xmlns:p14="http://schemas.microsoft.com/office/powerpoint/2010/main" val="70418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Rectangle 1040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5" name="Freeform: Shape 1044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7" name="Freeform: Shape 1046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9" name="Rectangle 1048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1" name="Isosceles Triangle 1050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0" name="Picture 6" descr="DMGCC, Golf Course Grounds Department: July 2015">
            <a:extLst>
              <a:ext uri="{FF2B5EF4-FFF2-40B4-BE49-F238E27FC236}">
                <a16:creationId xmlns:a16="http://schemas.microsoft.com/office/drawing/2014/main" id="{9E0BC2AD-8DC7-BEA6-5982-649DBB89F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" r="1" b="31488"/>
          <a:stretch/>
        </p:blipFill>
        <p:spPr bwMode="auto">
          <a:xfrm>
            <a:off x="643467" y="643467"/>
            <a:ext cx="10905066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3" name="Isosceles Triangle 1052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059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ody of water with plants around it&#10;&#10;Description automatically generated with medium confidence">
            <a:extLst>
              <a:ext uri="{FF2B5EF4-FFF2-40B4-BE49-F238E27FC236}">
                <a16:creationId xmlns:a16="http://schemas.microsoft.com/office/drawing/2014/main" id="{37DBC083-77D2-4E67-46E4-EDF56272B3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-6094" y="-15239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FFB47A-11C4-84B1-186F-A66DCAE3A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4826000" cy="11627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Excess Nutrients</a:t>
            </a:r>
          </a:p>
        </p:txBody>
      </p:sp>
    </p:spTree>
    <p:extLst>
      <p:ext uri="{BB962C8B-B14F-4D97-AF65-F5344CB8AC3E}">
        <p14:creationId xmlns:p14="http://schemas.microsoft.com/office/powerpoint/2010/main" val="3979422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house next to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D1B18056-F82B-283D-EDD0-E470E3684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7" y="643467"/>
            <a:ext cx="742808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578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grass, tree, outdoor, sky&#10;&#10;Description automatically generated">
            <a:extLst>
              <a:ext uri="{FF2B5EF4-FFF2-40B4-BE49-F238E27FC236}">
                <a16:creationId xmlns:a16="http://schemas.microsoft.com/office/drawing/2014/main" id="{1E894EBA-1C62-EC26-B976-0F625C034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7" y="643467"/>
            <a:ext cx="7428086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83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ducks in a pond&#10;&#10;Description automatically generated with low confidence">
            <a:extLst>
              <a:ext uri="{FF2B5EF4-FFF2-40B4-BE49-F238E27FC236}">
                <a16:creationId xmlns:a16="http://schemas.microsoft.com/office/drawing/2014/main" id="{D7F216EB-6973-8174-5FC5-5EC934958F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1" y="-18287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E9306-586D-DFD4-798D-2EA8F2521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3535680" cy="10155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Animal Waste</a:t>
            </a:r>
          </a:p>
        </p:txBody>
      </p:sp>
    </p:spTree>
    <p:extLst>
      <p:ext uri="{BB962C8B-B14F-4D97-AF65-F5344CB8AC3E}">
        <p14:creationId xmlns:p14="http://schemas.microsoft.com/office/powerpoint/2010/main" val="2749985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0AE394F-AFF1-4485-AF1F-7387A2F04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water, outdoor, fountain, lake&#10;&#10;Description automatically generated">
            <a:extLst>
              <a:ext uri="{FF2B5EF4-FFF2-40B4-BE49-F238E27FC236}">
                <a16:creationId xmlns:a16="http://schemas.microsoft.com/office/drawing/2014/main" id="{C6FCBF1B-C57E-09F7-4B96-1003511851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01" b="7349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68F77E-D972-7960-9382-BE7DE7C11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54845"/>
            <a:ext cx="2777067" cy="10402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Aeration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57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dy of water with trees and grass around it&#10;&#10;Description automatically generated with medium confidence">
            <a:extLst>
              <a:ext uri="{FF2B5EF4-FFF2-40B4-BE49-F238E27FC236}">
                <a16:creationId xmlns:a16="http://schemas.microsoft.com/office/drawing/2014/main" id="{6E9675CA-234A-E3CE-02EC-AF94B6FC2F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936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water, outdoor, sky, river&#10;&#10;Description automatically generated">
            <a:extLst>
              <a:ext uri="{FF2B5EF4-FFF2-40B4-BE49-F238E27FC236}">
                <a16:creationId xmlns:a16="http://schemas.microsoft.com/office/drawing/2014/main" id="{9EDBD688-72AA-56D2-BB1A-C9341A12F83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4" y="0"/>
            <a:ext cx="8132065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FF72806-2C12-5AC5-0150-DB81DAEBD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6485" y="321734"/>
            <a:ext cx="6902048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Common Pond Management Issues and Things to Consider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" y="713128"/>
            <a:ext cx="1068867" cy="2126625"/>
            <a:chOff x="10918968" y="713127"/>
            <a:chExt cx="1273032" cy="253283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FBDD767-8E1D-92D8-281E-5DD4908DB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46485" y="1782981"/>
            <a:ext cx="6902047" cy="439398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Surrounding Land Use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Stormwater Runoff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Excess Algae Growth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Sediment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Water Clarity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Excess Nutrients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Animal Waste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Aeration</a:t>
            </a: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7618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27850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268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icture containing map&#10;&#10;Description automatically generated">
            <a:extLst>
              <a:ext uri="{FF2B5EF4-FFF2-40B4-BE49-F238E27FC236}">
                <a16:creationId xmlns:a16="http://schemas.microsoft.com/office/drawing/2014/main" id="{C98AAD46-8577-5A60-3419-34D1BF2A69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-1" b="-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0EE9D6-E752-B335-8695-5815E37D4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Camp Ernst Lake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12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F211AA-E587-4F60-1EDF-5550FB534A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01285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80943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3444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75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grass, outdoor, tree, nature&#10;&#10;Description automatically generated">
            <a:extLst>
              <a:ext uri="{FF2B5EF4-FFF2-40B4-BE49-F238E27FC236}">
                <a16:creationId xmlns:a16="http://schemas.microsoft.com/office/drawing/2014/main" id="{85F896A5-F8EF-E610-9AF3-23938DE84F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9152C5-F2D3-FD7B-E083-3C65BAAE5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Lake Shore Stabilization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EEF72D-8096-8E4F-E547-F9614AE8D5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dirty="0"/>
              <a:t>Native</a:t>
            </a:r>
            <a:r>
              <a:rPr lang="en-US" sz="2000" dirty="0"/>
              <a:t> vegetation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Coir logs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Cedar revetment</a:t>
            </a:r>
          </a:p>
        </p:txBody>
      </p:sp>
    </p:spTree>
    <p:extLst>
      <p:ext uri="{BB962C8B-B14F-4D97-AF65-F5344CB8AC3E}">
        <p14:creationId xmlns:p14="http://schemas.microsoft.com/office/powerpoint/2010/main" val="3267432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D250CF3A-6B40-CCE7-CAC0-9AC317CBA4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29" b="1"/>
          <a:stretch/>
        </p:blipFill>
        <p:spPr>
          <a:xfrm>
            <a:off x="1143020" y="643467"/>
            <a:ext cx="9905960" cy="5571065"/>
          </a:xfrm>
          <a:prstGeom prst="rect">
            <a:avLst/>
          </a:prstGeom>
          <a:ln>
            <a:noFill/>
          </a:ln>
        </p:spPr>
      </p:pic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444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F02D03-746A-17DA-1ACF-DAEF5CA19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4" r="1" b="1"/>
          <a:stretch/>
        </p:blipFill>
        <p:spPr>
          <a:xfrm>
            <a:off x="643467" y="643467"/>
            <a:ext cx="1090506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635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 surrounded by grass and trees&#10;&#10;Description automatically generated with medium confidence">
            <a:extLst>
              <a:ext uri="{FF2B5EF4-FFF2-40B4-BE49-F238E27FC236}">
                <a16:creationId xmlns:a16="http://schemas.microsoft.com/office/drawing/2014/main" id="{68607D74-31C9-AEEB-F6DE-F4EF033995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627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4747089-0322-4B03-B224-817DD4C8B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228512D-3055-4911-A4D1-4A084C9C4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933928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C98C7BF-70D9-4D19-BD2D-D808991FD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3853" y="5272381"/>
            <a:ext cx="3171238" cy="158561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940246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ame 31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501609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C83553FD-7FC0-B0CB-F749-5F981C3C2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7190" y="2721789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Cedar revetment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FD685C2-1A84-41DE-BFA0-0A068F83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914977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outdoor, water sport&#10;&#10;Description automatically generated">
            <a:extLst>
              <a:ext uri="{FF2B5EF4-FFF2-40B4-BE49-F238E27FC236}">
                <a16:creationId xmlns:a16="http://schemas.microsoft.com/office/drawing/2014/main" id="{37984E58-6ECE-9438-D73E-68D39A6B59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9" b="-1"/>
          <a:stretch/>
        </p:blipFill>
        <p:spPr>
          <a:xfrm rot="5400000">
            <a:off x="-142555" y="939973"/>
            <a:ext cx="5906634" cy="497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01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04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C89746-3150-B9DF-A0BF-F146732DE5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5027"/>
          <a:stretch/>
        </p:blipFill>
        <p:spPr>
          <a:xfrm>
            <a:off x="-4243" y="10"/>
            <a:ext cx="12196243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828180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77100AA-BF68-4139-8224-79EA1F916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74247" y="753374"/>
            <a:ext cx="5353835" cy="5353836"/>
          </a:xfrm>
          <a:custGeom>
            <a:avLst/>
            <a:gdLst>
              <a:gd name="connsiteX0" fmla="*/ 5273742 w 5353835"/>
              <a:gd name="connsiteY0" fmla="*/ 690509 h 5353836"/>
              <a:gd name="connsiteX1" fmla="*/ 5353835 w 5353835"/>
              <a:gd name="connsiteY1" fmla="*/ 770602 h 5353836"/>
              <a:gd name="connsiteX2" fmla="*/ 5353835 w 5353835"/>
              <a:gd name="connsiteY2" fmla="*/ 4854514 h 5353836"/>
              <a:gd name="connsiteX3" fmla="*/ 5273742 w 5353835"/>
              <a:gd name="connsiteY3" fmla="*/ 4934608 h 5353836"/>
              <a:gd name="connsiteX4" fmla="*/ 502667 w 5353835"/>
              <a:gd name="connsiteY4" fmla="*/ 0 h 5353836"/>
              <a:gd name="connsiteX5" fmla="*/ 4583234 w 5353835"/>
              <a:gd name="connsiteY5" fmla="*/ 1 h 5353836"/>
              <a:gd name="connsiteX6" fmla="*/ 4663327 w 5353835"/>
              <a:gd name="connsiteY6" fmla="*/ 80094 h 5353836"/>
              <a:gd name="connsiteX7" fmla="*/ 422574 w 5353835"/>
              <a:gd name="connsiteY7" fmla="*/ 80094 h 5353836"/>
              <a:gd name="connsiteX8" fmla="*/ 0 w 5353835"/>
              <a:gd name="connsiteY8" fmla="*/ 502667 h 5353836"/>
              <a:gd name="connsiteX9" fmla="*/ 80093 w 5353835"/>
              <a:gd name="connsiteY9" fmla="*/ 422574 h 5353836"/>
              <a:gd name="connsiteX10" fmla="*/ 80093 w 5353835"/>
              <a:gd name="connsiteY10" fmla="*/ 5273743 h 5353836"/>
              <a:gd name="connsiteX11" fmla="*/ 4934607 w 5353835"/>
              <a:gd name="connsiteY11" fmla="*/ 5273743 h 5353836"/>
              <a:gd name="connsiteX12" fmla="*/ 4854514 w 5353835"/>
              <a:gd name="connsiteY12" fmla="*/ 5353836 h 5353836"/>
              <a:gd name="connsiteX13" fmla="*/ 0 w 5353835"/>
              <a:gd name="connsiteY13" fmla="*/ 5353836 h 535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6">
                <a:moveTo>
                  <a:pt x="5273742" y="690509"/>
                </a:moveTo>
                <a:lnTo>
                  <a:pt x="5353835" y="770602"/>
                </a:lnTo>
                <a:lnTo>
                  <a:pt x="5353835" y="4854514"/>
                </a:lnTo>
                <a:lnTo>
                  <a:pt x="5273742" y="4934608"/>
                </a:lnTo>
                <a:close/>
                <a:moveTo>
                  <a:pt x="502667" y="0"/>
                </a:moveTo>
                <a:lnTo>
                  <a:pt x="4583234" y="1"/>
                </a:lnTo>
                <a:lnTo>
                  <a:pt x="4663327" y="80094"/>
                </a:lnTo>
                <a:lnTo>
                  <a:pt x="422574" y="80094"/>
                </a:lnTo>
                <a:close/>
                <a:moveTo>
                  <a:pt x="0" y="502667"/>
                </a:moveTo>
                <a:lnTo>
                  <a:pt x="80093" y="422574"/>
                </a:lnTo>
                <a:lnTo>
                  <a:pt x="80093" y="5273743"/>
                </a:lnTo>
                <a:lnTo>
                  <a:pt x="4934607" y="5273743"/>
                </a:lnTo>
                <a:lnTo>
                  <a:pt x="4854514" y="5353836"/>
                </a:lnTo>
                <a:lnTo>
                  <a:pt x="0" y="5353836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13136-688C-B01D-E500-3D6A5F90D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981" y="2452526"/>
            <a:ext cx="4248318" cy="195294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rgbClr val="080808"/>
                </a:solidFill>
              </a:rPr>
              <a:t>Coir logs</a:t>
            </a:r>
          </a:p>
        </p:txBody>
      </p:sp>
    </p:spTree>
    <p:extLst>
      <p:ext uri="{BB962C8B-B14F-4D97-AF65-F5344CB8AC3E}">
        <p14:creationId xmlns:p14="http://schemas.microsoft.com/office/powerpoint/2010/main" val="20926719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33B0E-D052-8E50-F41F-5F99D7543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78BF5-A0F4-A5E5-E13C-8AD2CDA2F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>
              <a:effectLst>
                <a:glow rad="762000">
                  <a:schemeClr val="bg1">
                    <a:lumMod val="95000"/>
                    <a:alpha val="40000"/>
                  </a:schemeClr>
                </a:glow>
              </a:effectLst>
            </a:endParaRPr>
          </a:p>
          <a:p>
            <a:pPr marL="0" indent="0" algn="ctr">
              <a:buNone/>
            </a:pPr>
            <a:endParaRPr lang="en-US" dirty="0">
              <a:effectLst>
                <a:glow rad="762000">
                  <a:schemeClr val="bg1">
                    <a:lumMod val="95000"/>
                    <a:alpha val="40000"/>
                  </a:schemeClr>
                </a:glow>
              </a:effectLst>
            </a:endParaRPr>
          </a:p>
          <a:p>
            <a:pPr marL="0" indent="0" algn="ctr">
              <a:buNone/>
            </a:pPr>
            <a:r>
              <a:rPr lang="en-US" dirty="0">
                <a:effectLst>
                  <a:glow rad="762000">
                    <a:schemeClr val="bg1">
                      <a:lumMod val="95000"/>
                      <a:alpha val="40000"/>
                    </a:schemeClr>
                  </a:glow>
                </a:effectLst>
              </a:rPr>
              <a:t>Mark Jacobs</a:t>
            </a:r>
          </a:p>
          <a:p>
            <a:pPr marL="0" indent="0" algn="ctr">
              <a:buNone/>
            </a:pPr>
            <a:r>
              <a:rPr lang="en-US" dirty="0">
                <a:effectLst>
                  <a:glow rad="762000">
                    <a:schemeClr val="bg1">
                      <a:lumMod val="95000"/>
                      <a:alpha val="40000"/>
                    </a:schemeClr>
                  </a:glow>
                </a:effectLst>
              </a:rPr>
              <a:t>Director of Conservation Programs</a:t>
            </a:r>
          </a:p>
          <a:p>
            <a:pPr marL="0" indent="0" algn="ctr">
              <a:buNone/>
            </a:pPr>
            <a:r>
              <a:rPr lang="en-US" dirty="0">
                <a:effectLst>
                  <a:glow rad="762000">
                    <a:schemeClr val="bg1">
                      <a:lumMod val="95000"/>
                      <a:alpha val="40000"/>
                    </a:schemeClr>
                  </a:glow>
                </a:effectLst>
              </a:rPr>
              <a:t>Boone County Conservation District</a:t>
            </a:r>
          </a:p>
          <a:p>
            <a:pPr marL="0" indent="0" algn="ctr">
              <a:buNone/>
            </a:pPr>
            <a:r>
              <a:rPr lang="en-US" dirty="0">
                <a:effectLst>
                  <a:glow rad="762000">
                    <a:schemeClr val="bg1">
                      <a:lumMod val="95000"/>
                      <a:alpha val="40000"/>
                    </a:schemeClr>
                  </a:glo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markjacobs@bccdky.org</a:t>
            </a:r>
            <a:endParaRPr lang="en-US" dirty="0">
              <a:effectLst>
                <a:glow rad="762000">
                  <a:schemeClr val="bg1">
                    <a:lumMod val="95000"/>
                    <a:alpha val="40000"/>
                  </a:schemeClr>
                </a:glow>
              </a:effectLst>
            </a:endParaRPr>
          </a:p>
          <a:p>
            <a:pPr marL="0" indent="0" algn="ctr">
              <a:buNone/>
            </a:pPr>
            <a:r>
              <a:rPr lang="en-US" dirty="0">
                <a:effectLst>
                  <a:glow rad="762000">
                    <a:schemeClr val="bg1">
                      <a:lumMod val="95000"/>
                      <a:alpha val="40000"/>
                    </a:schemeClr>
                  </a:glow>
                </a:effectLst>
              </a:rPr>
              <a:t>859-586-7903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461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E0D4D9-DC35-E1E1-ED9F-B092BD0E25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8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729C80-421F-F788-29C6-6AA124F61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Land Use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50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Placeholder 5" descr="A picture containing reptile&#10;&#10;Description automatically generated">
            <a:extLst>
              <a:ext uri="{FF2B5EF4-FFF2-40B4-BE49-F238E27FC236}">
                <a16:creationId xmlns:a16="http://schemas.microsoft.com/office/drawing/2014/main" id="{7FB7894D-E0ED-AA82-0BCF-D8ADCDFB3DFD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588"/>
          <a:stretch/>
        </p:blipFill>
        <p:spPr>
          <a:xfrm>
            <a:off x="643467" y="643467"/>
            <a:ext cx="10905066" cy="5571065"/>
          </a:xfrm>
          <a:prstGeom prst="rect">
            <a:avLst/>
          </a:prstGeom>
          <a:ln>
            <a:noFill/>
          </a:ln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02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grass, outdoor, sky, way&#10;&#10;Description automatically generated">
            <a:extLst>
              <a:ext uri="{FF2B5EF4-FFF2-40B4-BE49-F238E27FC236}">
                <a16:creationId xmlns:a16="http://schemas.microsoft.com/office/drawing/2014/main" id="{4FA88167-58A8-0B57-945C-E641483436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6" b="20284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8C2955-53FE-C8D7-D5BF-BC642CC4E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Stormwater Runoff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4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grass, tree, outdoor, sky&#10;&#10;Description automatically generated">
            <a:extLst>
              <a:ext uri="{FF2B5EF4-FFF2-40B4-BE49-F238E27FC236}">
                <a16:creationId xmlns:a16="http://schemas.microsoft.com/office/drawing/2014/main" id="{44D89EBF-C406-3F8D-55EB-37E56DF74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7" y="643467"/>
            <a:ext cx="7428086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7127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grass, outdoor, water, tree&#10;&#10;Description automatically generated">
            <a:extLst>
              <a:ext uri="{FF2B5EF4-FFF2-40B4-BE49-F238E27FC236}">
                <a16:creationId xmlns:a16="http://schemas.microsoft.com/office/drawing/2014/main" id="{321AB60E-D7FE-881C-FB5F-0A23580B40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3689AED-788C-4657-945F-D4E09B8B2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Algae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140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dy of water with grass and trees around it&#10;&#10;Description automatically generated with medium confidence">
            <a:extLst>
              <a:ext uri="{FF2B5EF4-FFF2-40B4-BE49-F238E27FC236}">
                <a16:creationId xmlns:a16="http://schemas.microsoft.com/office/drawing/2014/main" id="{38419340-6AE8-507D-7E96-2FA60AF48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63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649E810F-77D0-4DD7-93C9-1B7F3A6C6E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43" b="19765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430AEEF-006F-E3CA-8408-50867E6F8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48F0C9-A909-42B2-C01E-F2CC0929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47292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3119</TotalTime>
  <Words>79</Words>
  <Application>Microsoft Office PowerPoint</Application>
  <PresentationFormat>Widescreen</PresentationFormat>
  <Paragraphs>34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Management Considerations for  Residential Ponds</vt:lpstr>
      <vt:lpstr>Common Pond Management Issues and Things to Consider</vt:lpstr>
      <vt:lpstr>Land Use</vt:lpstr>
      <vt:lpstr>PowerPoint Presentation</vt:lpstr>
      <vt:lpstr>Stormwater Runoff</vt:lpstr>
      <vt:lpstr>PowerPoint Presentation</vt:lpstr>
      <vt:lpstr>Algae</vt:lpstr>
      <vt:lpstr>PowerPoint Presentation</vt:lpstr>
      <vt:lpstr>PowerPoint Presentation</vt:lpstr>
      <vt:lpstr>Sediment</vt:lpstr>
      <vt:lpstr>Bank Erosion</vt:lpstr>
      <vt:lpstr>Water Clarity</vt:lpstr>
      <vt:lpstr>PowerPoint Presentation</vt:lpstr>
      <vt:lpstr>Excess Nutrients</vt:lpstr>
      <vt:lpstr>PowerPoint Presentation</vt:lpstr>
      <vt:lpstr>PowerPoint Presentation</vt:lpstr>
      <vt:lpstr>Animal Waste</vt:lpstr>
      <vt:lpstr>Aeration</vt:lpstr>
      <vt:lpstr>PowerPoint Presentation</vt:lpstr>
      <vt:lpstr>Camp Ernst Lake</vt:lpstr>
      <vt:lpstr>PowerPoint Presentation</vt:lpstr>
      <vt:lpstr>Lake Shore Stabilization</vt:lpstr>
      <vt:lpstr>PowerPoint Presentation</vt:lpstr>
      <vt:lpstr>PowerPoint Presentation</vt:lpstr>
      <vt:lpstr>PowerPoint Presentation</vt:lpstr>
      <vt:lpstr>Cedar revetment</vt:lpstr>
      <vt:lpstr>Coir logs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Residential Pond Management Issues</dc:title>
  <dc:creator>Mark Jacobs</dc:creator>
  <cp:lastModifiedBy>Mark Jacobs</cp:lastModifiedBy>
  <cp:revision>11</cp:revision>
  <dcterms:created xsi:type="dcterms:W3CDTF">2022-08-01T15:46:35Z</dcterms:created>
  <dcterms:modified xsi:type="dcterms:W3CDTF">2022-08-12T17:49:57Z</dcterms:modified>
</cp:coreProperties>
</file>