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8"/>
  </p:notesMasterIdLst>
  <p:sldIdLst>
    <p:sldId id="256" r:id="rId2"/>
    <p:sldId id="259" r:id="rId3"/>
    <p:sldId id="275" r:id="rId4"/>
    <p:sldId id="262" r:id="rId5"/>
    <p:sldId id="267" r:id="rId6"/>
    <p:sldId id="264" r:id="rId7"/>
    <p:sldId id="263" r:id="rId8"/>
    <p:sldId id="265" r:id="rId9"/>
    <p:sldId id="279" r:id="rId10"/>
    <p:sldId id="266" r:id="rId11"/>
    <p:sldId id="278" r:id="rId12"/>
    <p:sldId id="268" r:id="rId13"/>
    <p:sldId id="269" r:id="rId14"/>
    <p:sldId id="270" r:id="rId15"/>
    <p:sldId id="271" r:id="rId16"/>
    <p:sldId id="283" r:id="rId17"/>
    <p:sldId id="284" r:id="rId18"/>
    <p:sldId id="285" r:id="rId19"/>
    <p:sldId id="288" r:id="rId20"/>
    <p:sldId id="291" r:id="rId21"/>
    <p:sldId id="292" r:id="rId22"/>
    <p:sldId id="296" r:id="rId23"/>
    <p:sldId id="289" r:id="rId24"/>
    <p:sldId id="287" r:id="rId25"/>
    <p:sldId id="294" r:id="rId26"/>
    <p:sldId id="29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1829" autoAdjust="0"/>
  </p:normalViewPr>
  <p:slideViewPr>
    <p:cSldViewPr>
      <p:cViewPr>
        <p:scale>
          <a:sx n="125" d="100"/>
          <a:sy n="125" d="100"/>
        </p:scale>
        <p:origin x="-30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BBD7D2-B851-4C8D-8052-5581A18012EC}" type="datetimeFigureOut">
              <a:rPr lang="en-US" smtClean="0"/>
              <a:pPr/>
              <a:t>8/18/2017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846815-E5F4-42CA-A979-07CBF6F6E4AC}" type="slidenum">
              <a:rPr lang="en-US" smtClean="0"/>
              <a:pPr/>
              <a:t>‹#›</a:t>
            </a:fld>
            <a:endParaRPr lang="en-US" dirty="0"/>
          </a:p>
        </p:txBody>
      </p:sp>
    </p:spTree>
    <p:extLst>
      <p:ext uri="{BB962C8B-B14F-4D97-AF65-F5344CB8AC3E}">
        <p14:creationId xmlns:p14="http://schemas.microsoft.com/office/powerpoint/2010/main" val="338257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846815-E5F4-42CA-A979-07CBF6F6E4AC}" type="slidenum">
              <a:rPr lang="en-US" smtClean="0"/>
              <a:pPr/>
              <a:t>1</a:t>
            </a:fld>
            <a:endParaRPr lang="en-US" dirty="0"/>
          </a:p>
        </p:txBody>
      </p:sp>
    </p:spTree>
    <p:extLst>
      <p:ext uri="{BB962C8B-B14F-4D97-AF65-F5344CB8AC3E}">
        <p14:creationId xmlns:p14="http://schemas.microsoft.com/office/powerpoint/2010/main" val="3705202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all need to work hard to keep our watershed clean. It is important to take good care of our watershed</a:t>
            </a:r>
            <a:r>
              <a:rPr lang="en-US" baseline="0" dirty="0"/>
              <a:t> so that we have fresh, clean water. </a:t>
            </a:r>
            <a:r>
              <a:rPr lang="en-US" dirty="0"/>
              <a:t>Only 1% of the water on our planet is fresh</a:t>
            </a:r>
            <a:r>
              <a:rPr lang="en-US" baseline="0" dirty="0"/>
              <a:t> useable water</a:t>
            </a:r>
            <a:r>
              <a:rPr lang="en-US" dirty="0"/>
              <a:t>. The average person uses 70 gallons of water every day! Tell your family and friends</a:t>
            </a:r>
            <a:r>
              <a:rPr lang="en-US" baseline="0" dirty="0"/>
              <a:t> how important it is to practice good conservation habits in your watershed.</a:t>
            </a:r>
            <a:endParaRPr lang="en-US" dirty="0"/>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Our daily habits are very important to the health of our watershed</a:t>
            </a:r>
            <a:r>
              <a:rPr lang="en-US" baseline="0" dirty="0"/>
              <a:t> </a:t>
            </a:r>
            <a:r>
              <a:rPr lang="en-US" dirty="0"/>
              <a:t>and our water! Some of our habits keep our watershed</a:t>
            </a:r>
            <a:r>
              <a:rPr lang="en-US" baseline="0" dirty="0"/>
              <a:t> healthy, and some of them can harm it.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Turn water off while brushing teeth </a:t>
            </a:r>
            <a:r>
              <a:rPr lang="en-US" baseline="0" dirty="0"/>
              <a:t>and flush down toilet. Use a broom instead of a hose to clean sidewalks. Cover bare soil by planting trees, shrubs, </a:t>
            </a:r>
            <a:r>
              <a:rPr lang="en-US" baseline="0" dirty="0" smtClean="0"/>
              <a:t>flowers, </a:t>
            </a:r>
            <a:r>
              <a:rPr lang="en-US" baseline="0" dirty="0"/>
              <a:t>and other plants. </a:t>
            </a:r>
            <a:endParaRPr lang="en-US" dirty="0"/>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11</a:t>
            </a:fld>
            <a:endParaRPr lang="en-US" dirty="0"/>
          </a:p>
        </p:txBody>
      </p:sp>
    </p:spTree>
    <p:extLst>
      <p:ext uri="{BB962C8B-B14F-4D97-AF65-F5344CB8AC3E}">
        <p14:creationId xmlns:p14="http://schemas.microsoft.com/office/powerpoint/2010/main" val="203726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Pick up litter so that it doesn’t end up in a river, </a:t>
            </a:r>
            <a:r>
              <a:rPr lang="en-US" dirty="0" smtClean="0"/>
              <a:t>lake, </a:t>
            </a:r>
            <a:r>
              <a:rPr lang="en-US" dirty="0"/>
              <a:t>or stream. Six out of every 10 homes have a four-legged pet. Do you?</a:t>
            </a:r>
            <a:r>
              <a:rPr lang="en-US" baseline="0" dirty="0"/>
              <a:t> Care for your watershed by disposing of pet waste in the trash or toilet. Proper disposal means proper treatment. Pet waste left on the ground can wash into storm drains and ditches. From there it flows into lakes and streams where it can contaminate the water with harmful bacteria.</a:t>
            </a:r>
            <a:endParaRPr lang="en-US" dirty="0"/>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Compost leaves,</a:t>
            </a:r>
            <a:r>
              <a:rPr lang="en-US" baseline="0" dirty="0"/>
              <a:t> </a:t>
            </a:r>
            <a:r>
              <a:rPr lang="en-US" dirty="0" smtClean="0"/>
              <a:t>grass, </a:t>
            </a:r>
            <a:r>
              <a:rPr lang="en-US" dirty="0"/>
              <a:t>and food. Compost makes a great natural fertilizer and helps keep chemicals out of our water supply.</a:t>
            </a:r>
          </a:p>
        </p:txBody>
      </p:sp>
      <p:sp>
        <p:nvSpPr>
          <p:cNvPr id="4" name="Slide Number Placeholder 3"/>
          <p:cNvSpPr>
            <a:spLocks noGrp="1"/>
          </p:cNvSpPr>
          <p:nvPr>
            <p:ph type="sldNum" sz="quarter" idx="10"/>
          </p:nvPr>
        </p:nvSpPr>
        <p:spPr/>
        <p:txBody>
          <a:bodyPr/>
          <a:lstStyle/>
          <a:p>
            <a:fld id="{2A282405-7FC7-4067-895D-E77433497B0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Recycling saves water and other natural resources. Water vapor</a:t>
            </a:r>
            <a:r>
              <a:rPr lang="en-US" baseline="0" dirty="0"/>
              <a:t> in the atmosphere condenses to form clouds and weather systems that can travel around the world. Eventually the condensation becomes precipitation in the form of rain, snow, sleet, </a:t>
            </a:r>
            <a:r>
              <a:rPr lang="en-US" baseline="0" dirty="0" smtClean="0"/>
              <a:t>hail, </a:t>
            </a:r>
            <a:r>
              <a:rPr lang="en-US" baseline="0" dirty="0"/>
              <a:t>or fog. Once the precipitation lands, it can do two things: it can be SHED off the land into a body of water like a stream – OR it can soak through the soil until it reaches an underground body of water like an aquifer. Water re-enters the atmosphere to start the cycle all over again by evaporation and transpiration. (click) rain on plant, (click) diagram of soil.</a:t>
            </a:r>
            <a:endParaRPr lang="en-US" dirty="0"/>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Plant trees, </a:t>
            </a:r>
            <a:r>
              <a:rPr lang="en-US" dirty="0" smtClean="0"/>
              <a:t>shrubs, </a:t>
            </a:r>
            <a:r>
              <a:rPr lang="en-US" dirty="0"/>
              <a:t>and other plants in spots where the soil is bare. Plants help hold the soil in place and keep it from washing into storm drains. If there are bare spots in your yard, get busy planting. Plants prevent erosion which leads to soil being moved through the watershed into our lakes and rivers. Grow some healthy vegetables like broccoli or tomatoes. </a:t>
            </a:r>
            <a:r>
              <a:rPr lang="en-US" baseline="0" dirty="0"/>
              <a:t>(click) </a:t>
            </a:r>
            <a:r>
              <a:rPr lang="en-US" dirty="0"/>
              <a:t>planting,</a:t>
            </a:r>
            <a:r>
              <a:rPr lang="en-US" baseline="0" dirty="0"/>
              <a:t> (click) </a:t>
            </a:r>
            <a:r>
              <a:rPr lang="en-US" dirty="0"/>
              <a:t>flowerbed, </a:t>
            </a:r>
            <a:r>
              <a:rPr lang="en-US" baseline="0" dirty="0"/>
              <a:t>(click) </a:t>
            </a:r>
            <a:r>
              <a:rPr lang="en-US" dirty="0"/>
              <a:t> broccoli, </a:t>
            </a:r>
            <a:r>
              <a:rPr lang="en-US" baseline="0" dirty="0"/>
              <a:t>(click)  tomato.</a:t>
            </a:r>
            <a:endParaRPr lang="en-US" dirty="0"/>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16</a:t>
            </a:fld>
            <a:endParaRPr lang="en-US" dirty="0"/>
          </a:p>
        </p:txBody>
      </p:sp>
    </p:spTree>
    <p:extLst>
      <p:ext uri="{BB962C8B-B14F-4D97-AF65-F5344CB8AC3E}">
        <p14:creationId xmlns:p14="http://schemas.microsoft.com/office/powerpoint/2010/main" val="2709372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17</a:t>
            </a:fld>
            <a:endParaRPr lang="en-US" dirty="0"/>
          </a:p>
        </p:txBody>
      </p:sp>
    </p:spTree>
    <p:extLst>
      <p:ext uri="{BB962C8B-B14F-4D97-AF65-F5344CB8AC3E}">
        <p14:creationId xmlns:p14="http://schemas.microsoft.com/office/powerpoint/2010/main" val="3180001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18</a:t>
            </a:fld>
            <a:endParaRPr lang="en-US" dirty="0"/>
          </a:p>
        </p:txBody>
      </p:sp>
    </p:spTree>
    <p:extLst>
      <p:ext uri="{BB962C8B-B14F-4D97-AF65-F5344CB8AC3E}">
        <p14:creationId xmlns:p14="http://schemas.microsoft.com/office/powerpoint/2010/main" val="2783571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19</a:t>
            </a:fld>
            <a:endParaRPr lang="en-US" dirty="0"/>
          </a:p>
        </p:txBody>
      </p:sp>
    </p:spTree>
    <p:extLst>
      <p:ext uri="{BB962C8B-B14F-4D97-AF65-F5344CB8AC3E}">
        <p14:creationId xmlns:p14="http://schemas.microsoft.com/office/powerpoint/2010/main" val="442127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watershed is land that sheds water. Water from rain or snow can flow over the land it falls on. The water can flow to a river, lake, stream or ocean. </a:t>
            </a:r>
            <a:r>
              <a:rPr lang="en-US" dirty="0"/>
              <a:t> All of the water under or draining off of a particular watershed goes into the same place. Watersheds come in all shapes and sizes. They cross county, state and national boundaries. Some are millions of square miles, others are just a few acres. </a:t>
            </a:r>
            <a:r>
              <a:rPr lang="en-US" dirty="0">
                <a:solidFill>
                  <a:schemeClr val="bg1"/>
                </a:solidFill>
              </a:rPr>
              <a:t>Homes, farms, ranches, forests, small towns, big cities and more can make up watersheds. </a:t>
            </a:r>
            <a:r>
              <a:rPr lang="en-US" b="1" dirty="0">
                <a:solidFill>
                  <a:schemeClr val="bg1"/>
                </a:solidFill>
              </a:rPr>
              <a:t>You're sitting in a watershed now.</a:t>
            </a:r>
            <a:r>
              <a:rPr lang="en-US" dirty="0">
                <a:solidFill>
                  <a:schemeClr val="bg1"/>
                </a:solidFill>
              </a:rPr>
              <a:t/>
            </a:r>
            <a:br>
              <a:rPr lang="en-US" dirty="0">
                <a:solidFill>
                  <a:schemeClr val="bg1"/>
                </a:solidFill>
              </a:rPr>
            </a:br>
            <a:endParaRPr lang="en-US"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20</a:t>
            </a:fld>
            <a:endParaRPr lang="en-US" dirty="0"/>
          </a:p>
        </p:txBody>
      </p:sp>
    </p:spTree>
    <p:extLst>
      <p:ext uri="{BB962C8B-B14F-4D97-AF65-F5344CB8AC3E}">
        <p14:creationId xmlns:p14="http://schemas.microsoft.com/office/powerpoint/2010/main" val="3761899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21</a:t>
            </a:fld>
            <a:endParaRPr lang="en-US" dirty="0"/>
          </a:p>
        </p:txBody>
      </p:sp>
    </p:spTree>
    <p:extLst>
      <p:ext uri="{BB962C8B-B14F-4D97-AF65-F5344CB8AC3E}">
        <p14:creationId xmlns:p14="http://schemas.microsoft.com/office/powerpoint/2010/main" val="626594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22</a:t>
            </a:fld>
            <a:endParaRPr lang="en-US" dirty="0"/>
          </a:p>
        </p:txBody>
      </p:sp>
    </p:spTree>
    <p:extLst>
      <p:ext uri="{BB962C8B-B14F-4D97-AF65-F5344CB8AC3E}">
        <p14:creationId xmlns:p14="http://schemas.microsoft.com/office/powerpoint/2010/main" val="3180001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23</a:t>
            </a:fld>
            <a:endParaRPr lang="en-US" dirty="0"/>
          </a:p>
        </p:txBody>
      </p:sp>
    </p:spTree>
    <p:extLst>
      <p:ext uri="{BB962C8B-B14F-4D97-AF65-F5344CB8AC3E}">
        <p14:creationId xmlns:p14="http://schemas.microsoft.com/office/powerpoint/2010/main" val="831019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24</a:t>
            </a:fld>
            <a:endParaRPr lang="en-US" dirty="0"/>
          </a:p>
        </p:txBody>
      </p:sp>
    </p:spTree>
    <p:extLst>
      <p:ext uri="{BB962C8B-B14F-4D97-AF65-F5344CB8AC3E}">
        <p14:creationId xmlns:p14="http://schemas.microsoft.com/office/powerpoint/2010/main" val="2727552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25</a:t>
            </a:fld>
            <a:endParaRPr lang="en-US" dirty="0"/>
          </a:p>
        </p:txBody>
      </p:sp>
    </p:spTree>
    <p:extLst>
      <p:ext uri="{BB962C8B-B14F-4D97-AF65-F5344CB8AC3E}">
        <p14:creationId xmlns:p14="http://schemas.microsoft.com/office/powerpoint/2010/main" val="699234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26</a:t>
            </a:fld>
            <a:endParaRPr lang="en-US" dirty="0"/>
          </a:p>
        </p:txBody>
      </p:sp>
    </p:spTree>
    <p:extLst>
      <p:ext uri="{BB962C8B-B14F-4D97-AF65-F5344CB8AC3E}">
        <p14:creationId xmlns:p14="http://schemas.microsoft.com/office/powerpoint/2010/main" val="939630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Gravity helps the rain, </a:t>
            </a:r>
            <a:r>
              <a:rPr lang="en-US" dirty="0" smtClean="0"/>
              <a:t>sleet, </a:t>
            </a:r>
            <a:r>
              <a:rPr lang="en-US" dirty="0"/>
              <a:t>and snow flow from the ground to join the rest of the water in the oceans, lakes, rivers, </a:t>
            </a:r>
            <a:r>
              <a:rPr lang="en-US" dirty="0" smtClean="0"/>
              <a:t>streams, </a:t>
            </a:r>
            <a:r>
              <a:rPr lang="en-US" dirty="0"/>
              <a:t>or ponds. </a:t>
            </a:r>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3</a:t>
            </a:fld>
            <a:endParaRPr lang="en-US" dirty="0"/>
          </a:p>
        </p:txBody>
      </p:sp>
    </p:spTree>
    <p:extLst>
      <p:ext uri="{BB962C8B-B14F-4D97-AF65-F5344CB8AC3E}">
        <p14:creationId xmlns:p14="http://schemas.microsoft.com/office/powerpoint/2010/main" val="743734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Water can also soak into the soil until it reaches underground rivers or aquifers. Some rain, </a:t>
            </a:r>
            <a:r>
              <a:rPr lang="en-US" dirty="0" smtClean="0"/>
              <a:t>sleet, </a:t>
            </a:r>
            <a:r>
              <a:rPr lang="en-US" dirty="0"/>
              <a:t>and snow soak into the ground where it is stored as ground water. Groundwater is water that moves through spaces in soil and rock underground.</a:t>
            </a:r>
          </a:p>
        </p:txBody>
      </p:sp>
      <p:sp>
        <p:nvSpPr>
          <p:cNvPr id="4" name="Slide Number Placeholder 3"/>
          <p:cNvSpPr>
            <a:spLocks noGrp="1"/>
          </p:cNvSpPr>
          <p:nvPr>
            <p:ph type="sldNum" sz="quarter" idx="10"/>
          </p:nvPr>
        </p:nvSpPr>
        <p:spPr/>
        <p:txBody>
          <a:bodyPr/>
          <a:lstStyle/>
          <a:p>
            <a:fld id="{2A282405-7FC7-4067-895D-E77433497B0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Watersheds can vary greatly in climate, animal</a:t>
            </a:r>
            <a:r>
              <a:rPr lang="en-US" baseline="0" dirty="0"/>
              <a:t> life, plant life, human population, amounts of </a:t>
            </a:r>
            <a:r>
              <a:rPr lang="en-US" baseline="0" dirty="0" smtClean="0"/>
              <a:t>water, </a:t>
            </a:r>
            <a:r>
              <a:rPr lang="en-US" baseline="0" dirty="0"/>
              <a:t>and size. </a:t>
            </a:r>
            <a:r>
              <a:rPr lang="en-US" dirty="0"/>
              <a:t>Even the desert known</a:t>
            </a:r>
            <a:r>
              <a:rPr lang="en-US" baseline="0" dirty="0"/>
              <a:t> as Death Valley is part of a watershed – the Bad Water Basin Watershed. Deserts typically receive ten inches or less of precipitation per year. The rain usually comes in brief downpours resulting in flooding as the water flows across the dry, caked soil. Remember, not all water in a watershed is above ground. Even in the desert, there are underground rivers and aquifers where water flows.</a:t>
            </a:r>
            <a:endParaRPr lang="en-US" dirty="0"/>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Everywhere! Remember, </a:t>
            </a:r>
            <a:r>
              <a:rPr lang="en-US" b="1" dirty="0"/>
              <a:t>every</a:t>
            </a:r>
            <a:r>
              <a:rPr lang="en-US" b="0" baseline="0" dirty="0"/>
              <a:t> piece of land on the planet is part of a watershed. </a:t>
            </a:r>
            <a:r>
              <a:rPr lang="en-US" dirty="0"/>
              <a:t> In the continental US, there are 2,100 watersheds. If Hawaii, </a:t>
            </a:r>
            <a:r>
              <a:rPr lang="en-US" dirty="0" smtClean="0"/>
              <a:t>Alaska, </a:t>
            </a:r>
            <a:r>
              <a:rPr lang="en-US" dirty="0"/>
              <a:t>and Puerto Rico are </a:t>
            </a:r>
            <a:r>
              <a:rPr lang="en-US" dirty="0" smtClean="0"/>
              <a:t>included, </a:t>
            </a:r>
            <a:r>
              <a:rPr lang="en-US" dirty="0"/>
              <a:t>the count rises to 2,267 watersheds.</a:t>
            </a:r>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and everyone you know lives in a watershed. We share the water in our watershed with other people, with animals and with plants. We all live in the watershed.</a:t>
            </a:r>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of the water you drink comes from your watershed! </a:t>
            </a:r>
            <a:r>
              <a:rPr lang="en-US" baseline="0" dirty="0"/>
              <a:t>Water from the watershed drains into lakes, </a:t>
            </a:r>
            <a:r>
              <a:rPr lang="en-US" baseline="0" dirty="0" smtClean="0"/>
              <a:t>rivers, </a:t>
            </a:r>
            <a:r>
              <a:rPr lang="en-US" baseline="0" dirty="0"/>
              <a:t>and streams or through the soil into ground water. </a:t>
            </a:r>
            <a:r>
              <a:rPr lang="en-US" dirty="0"/>
              <a:t>The world’s fresh water supply is not new. Our water is being constantly recycled through the earth’s water cycle. A drink of water, whether from a fountain, </a:t>
            </a:r>
            <a:r>
              <a:rPr lang="en-US" dirty="0" smtClean="0"/>
              <a:t>faucet, </a:t>
            </a:r>
            <a:r>
              <a:rPr lang="en-US" dirty="0"/>
              <a:t>or bottle, could be thousands of years old and may have</a:t>
            </a:r>
            <a:r>
              <a:rPr lang="en-US" baseline="0" dirty="0"/>
              <a:t> travelled around the world a few times.</a:t>
            </a:r>
            <a:endParaRPr lang="en-US" dirty="0"/>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way we treat the land in our watersheds can have a big impact on the water we drink. We each need to drink eight glasses of clean water every day to help keep us healthy. </a:t>
            </a:r>
            <a:r>
              <a:rPr lang="en-US" dirty="0"/>
              <a:t>We all need clean water to drink and use in our daily lives. It is very important to take good care of our watershed.</a:t>
            </a:r>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9</a:t>
            </a:fld>
            <a:endParaRPr lang="en-US" dirty="0"/>
          </a:p>
        </p:txBody>
      </p:sp>
    </p:spTree>
    <p:extLst>
      <p:ext uri="{BB962C8B-B14F-4D97-AF65-F5344CB8AC3E}">
        <p14:creationId xmlns:p14="http://schemas.microsoft.com/office/powerpoint/2010/main" val="1843156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EA8320C-F6FB-4815-8118-37D6A69AF88A}" type="datetimeFigureOut">
              <a:rPr lang="en-US" smtClean="0"/>
              <a:t>8/18/2017</a:t>
            </a:fld>
            <a:endParaRPr lang="en-US"/>
          </a:p>
        </p:txBody>
      </p:sp>
      <p:sp>
        <p:nvSpPr>
          <p:cNvPr id="5" name="Footer Placeholder 4"/>
          <p:cNvSpPr>
            <a:spLocks noGrp="1"/>
          </p:cNvSpPr>
          <p:nvPr>
            <p:ph type="ftr" sz="quarter" idx="11"/>
          </p:nvPr>
        </p:nvSpPr>
        <p:spPr/>
        <p:txBody>
          <a:bodyPr/>
          <a:lstStyle/>
          <a:p>
            <a:r>
              <a:rPr lang="en-US"/>
              <a:t>nacdnet.org</a:t>
            </a:r>
            <a:endParaRPr lang="en-US" dirty="0"/>
          </a:p>
        </p:txBody>
      </p:sp>
      <p:sp>
        <p:nvSpPr>
          <p:cNvPr id="6" name="Slide Number Placeholder 5"/>
          <p:cNvSpPr>
            <a:spLocks noGrp="1"/>
          </p:cNvSpPr>
          <p:nvPr>
            <p:ph type="sldNum" sz="quarter" idx="12"/>
          </p:nvPr>
        </p:nvSpPr>
        <p:spPr/>
        <p:txBody>
          <a:bodyPr/>
          <a:lstStyle/>
          <a:p>
            <a:fld id="{A65AA818-441B-4BDE-8DD1-9805A2FBE8D9}" type="slidenum">
              <a:rPr lang="en-US" smtClean="0"/>
              <a:pPr/>
              <a:t>‹#›</a:t>
            </a:fld>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77200" y="5976516"/>
            <a:ext cx="847725" cy="881484"/>
          </a:xfrm>
          <a:prstGeom prst="rect">
            <a:avLst/>
          </a:prstGeom>
          <a:ln>
            <a:noFill/>
          </a:ln>
          <a:effectLst>
            <a:softEdge rad="112500"/>
          </a:effectLst>
        </p:spPr>
      </p:pic>
    </p:spTree>
    <p:extLst>
      <p:ext uri="{BB962C8B-B14F-4D97-AF65-F5344CB8AC3E}">
        <p14:creationId xmlns:p14="http://schemas.microsoft.com/office/powerpoint/2010/main" val="764369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A8320C-F6FB-4815-8118-37D6A69AF88A}" type="datetimeFigureOut">
              <a:rPr lang="en-US" smtClean="0"/>
              <a:t>8/18/2017</a:t>
            </a:fld>
            <a:endParaRPr lang="en-US"/>
          </a:p>
        </p:txBody>
      </p:sp>
      <p:sp>
        <p:nvSpPr>
          <p:cNvPr id="5" name="Footer Placeholder 4"/>
          <p:cNvSpPr>
            <a:spLocks noGrp="1"/>
          </p:cNvSpPr>
          <p:nvPr>
            <p:ph type="ftr" sz="quarter" idx="11"/>
          </p:nvPr>
        </p:nvSpPr>
        <p:spPr/>
        <p:txBody>
          <a:bodyPr/>
          <a:lstStyle/>
          <a:p>
            <a:r>
              <a:rPr lang="en-US"/>
              <a:t>nacdnet.org</a:t>
            </a:r>
            <a:endParaRPr lang="en-US" dirty="0"/>
          </a:p>
        </p:txBody>
      </p:sp>
      <p:sp>
        <p:nvSpPr>
          <p:cNvPr id="6" name="Slide Number Placeholder 5"/>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3226722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A8320C-F6FB-4815-8118-37D6A69AF88A}" type="datetimeFigureOut">
              <a:rPr lang="en-US" smtClean="0"/>
              <a:t>8/18/2017</a:t>
            </a:fld>
            <a:endParaRPr lang="en-US"/>
          </a:p>
        </p:txBody>
      </p:sp>
      <p:sp>
        <p:nvSpPr>
          <p:cNvPr id="5" name="Footer Placeholder 4"/>
          <p:cNvSpPr>
            <a:spLocks noGrp="1"/>
          </p:cNvSpPr>
          <p:nvPr>
            <p:ph type="ftr" sz="quarter" idx="11"/>
          </p:nvPr>
        </p:nvSpPr>
        <p:spPr/>
        <p:txBody>
          <a:bodyPr/>
          <a:lstStyle/>
          <a:p>
            <a:r>
              <a:rPr lang="en-US"/>
              <a:t>nacdnet.org</a:t>
            </a:r>
            <a:endParaRPr lang="en-US" dirty="0"/>
          </a:p>
        </p:txBody>
      </p:sp>
      <p:sp>
        <p:nvSpPr>
          <p:cNvPr id="6" name="Slide Number Placeholder 5"/>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2088460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A8320C-F6FB-4815-8118-37D6A69AF88A}" type="datetimeFigureOut">
              <a:rPr lang="en-US" smtClean="0"/>
              <a:t>8/18/2017</a:t>
            </a:fld>
            <a:endParaRPr lang="en-US"/>
          </a:p>
        </p:txBody>
      </p:sp>
      <p:sp>
        <p:nvSpPr>
          <p:cNvPr id="5" name="Footer Placeholder 4"/>
          <p:cNvSpPr>
            <a:spLocks noGrp="1"/>
          </p:cNvSpPr>
          <p:nvPr>
            <p:ph type="ftr" sz="quarter" idx="11"/>
          </p:nvPr>
        </p:nvSpPr>
        <p:spPr/>
        <p:txBody>
          <a:bodyPr/>
          <a:lstStyle/>
          <a:p>
            <a:r>
              <a:rPr lang="en-US"/>
              <a:t>nacdnet.org</a:t>
            </a:r>
            <a:endParaRPr lang="en-US" dirty="0"/>
          </a:p>
        </p:txBody>
      </p:sp>
      <p:sp>
        <p:nvSpPr>
          <p:cNvPr id="6" name="Slide Number Placeholder 5"/>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3409624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A8320C-F6FB-4815-8118-37D6A69AF88A}" type="datetimeFigureOut">
              <a:rPr lang="en-US" smtClean="0"/>
              <a:t>8/18/2017</a:t>
            </a:fld>
            <a:endParaRPr lang="en-US"/>
          </a:p>
        </p:txBody>
      </p:sp>
      <p:sp>
        <p:nvSpPr>
          <p:cNvPr id="5" name="Footer Placeholder 4"/>
          <p:cNvSpPr>
            <a:spLocks noGrp="1"/>
          </p:cNvSpPr>
          <p:nvPr>
            <p:ph type="ftr" sz="quarter" idx="11"/>
          </p:nvPr>
        </p:nvSpPr>
        <p:spPr/>
        <p:txBody>
          <a:bodyPr/>
          <a:lstStyle/>
          <a:p>
            <a:r>
              <a:rPr lang="en-US"/>
              <a:t>nacdnet.org</a:t>
            </a:r>
            <a:endParaRPr lang="en-US" dirty="0"/>
          </a:p>
        </p:txBody>
      </p:sp>
      <p:sp>
        <p:nvSpPr>
          <p:cNvPr id="6" name="Slide Number Placeholder 5"/>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2467334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A8320C-F6FB-4815-8118-37D6A69AF88A}" type="datetimeFigureOut">
              <a:rPr lang="en-US" smtClean="0"/>
              <a:t>8/18/2017</a:t>
            </a:fld>
            <a:endParaRPr lang="en-US"/>
          </a:p>
        </p:txBody>
      </p:sp>
      <p:sp>
        <p:nvSpPr>
          <p:cNvPr id="6" name="Footer Placeholder 5"/>
          <p:cNvSpPr>
            <a:spLocks noGrp="1"/>
          </p:cNvSpPr>
          <p:nvPr>
            <p:ph type="ftr" sz="quarter" idx="11"/>
          </p:nvPr>
        </p:nvSpPr>
        <p:spPr/>
        <p:txBody>
          <a:bodyPr/>
          <a:lstStyle/>
          <a:p>
            <a:r>
              <a:rPr lang="en-US"/>
              <a:t>nacdnet.org</a:t>
            </a:r>
            <a:endParaRPr lang="en-US" dirty="0"/>
          </a:p>
        </p:txBody>
      </p:sp>
      <p:sp>
        <p:nvSpPr>
          <p:cNvPr id="7" name="Slide Number Placeholder 6"/>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487054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A8320C-F6FB-4815-8118-37D6A69AF88A}" type="datetimeFigureOut">
              <a:rPr lang="en-US" smtClean="0"/>
              <a:t>8/18/2017</a:t>
            </a:fld>
            <a:endParaRPr lang="en-US"/>
          </a:p>
        </p:txBody>
      </p:sp>
      <p:sp>
        <p:nvSpPr>
          <p:cNvPr id="8" name="Footer Placeholder 7"/>
          <p:cNvSpPr>
            <a:spLocks noGrp="1"/>
          </p:cNvSpPr>
          <p:nvPr>
            <p:ph type="ftr" sz="quarter" idx="11"/>
          </p:nvPr>
        </p:nvSpPr>
        <p:spPr/>
        <p:txBody>
          <a:bodyPr/>
          <a:lstStyle/>
          <a:p>
            <a:r>
              <a:rPr lang="en-US"/>
              <a:t>nacdnet.org</a:t>
            </a:r>
            <a:endParaRPr lang="en-US" dirty="0"/>
          </a:p>
        </p:txBody>
      </p:sp>
      <p:sp>
        <p:nvSpPr>
          <p:cNvPr id="9" name="Slide Number Placeholder 8"/>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4199188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A8320C-F6FB-4815-8118-37D6A69AF88A}" type="datetimeFigureOut">
              <a:rPr lang="en-US" smtClean="0"/>
              <a:t>8/18/2017</a:t>
            </a:fld>
            <a:endParaRPr lang="en-US"/>
          </a:p>
        </p:txBody>
      </p:sp>
      <p:sp>
        <p:nvSpPr>
          <p:cNvPr id="4" name="Footer Placeholder 3"/>
          <p:cNvSpPr>
            <a:spLocks noGrp="1"/>
          </p:cNvSpPr>
          <p:nvPr>
            <p:ph type="ftr" sz="quarter" idx="11"/>
          </p:nvPr>
        </p:nvSpPr>
        <p:spPr/>
        <p:txBody>
          <a:bodyPr/>
          <a:lstStyle/>
          <a:p>
            <a:r>
              <a:rPr lang="en-US"/>
              <a:t>nacdnet.org</a:t>
            </a:r>
            <a:endParaRPr lang="en-US" dirty="0"/>
          </a:p>
        </p:txBody>
      </p:sp>
      <p:sp>
        <p:nvSpPr>
          <p:cNvPr id="5" name="Slide Number Placeholder 4"/>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1122218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nacdnet.org</a:t>
            </a:r>
            <a:endParaRPr lang="en-US" dirty="0"/>
          </a:p>
        </p:txBody>
      </p:sp>
      <p:sp>
        <p:nvSpPr>
          <p:cNvPr id="3" name="Footer Placeholder 2"/>
          <p:cNvSpPr>
            <a:spLocks noGrp="1"/>
          </p:cNvSpPr>
          <p:nvPr>
            <p:ph type="ftr" sz="quarter" idx="11"/>
          </p:nvPr>
        </p:nvSpPr>
        <p:spPr/>
        <p:txBody>
          <a:bodyPr/>
          <a:lstStyle/>
          <a:p>
            <a:r>
              <a:rPr lang="en-US"/>
              <a:t>nacdnet.org</a:t>
            </a:r>
            <a:endParaRPr lang="en-US" dirty="0"/>
          </a:p>
        </p:txBody>
      </p:sp>
      <p:sp>
        <p:nvSpPr>
          <p:cNvPr id="4" name="Slide Number Placeholder 3"/>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702807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EA8320C-F6FB-4815-8118-37D6A69AF88A}" type="datetimeFigureOut">
              <a:rPr lang="en-US" smtClean="0"/>
              <a:t>8/18/2017</a:t>
            </a:fld>
            <a:endParaRPr lang="en-US"/>
          </a:p>
        </p:txBody>
      </p:sp>
      <p:sp>
        <p:nvSpPr>
          <p:cNvPr id="6" name="Footer Placeholder 5"/>
          <p:cNvSpPr>
            <a:spLocks noGrp="1"/>
          </p:cNvSpPr>
          <p:nvPr>
            <p:ph type="ftr" sz="quarter" idx="11"/>
          </p:nvPr>
        </p:nvSpPr>
        <p:spPr/>
        <p:txBody>
          <a:bodyPr/>
          <a:lstStyle/>
          <a:p>
            <a:r>
              <a:rPr lang="en-US"/>
              <a:t>nacdnet.org</a:t>
            </a:r>
            <a:endParaRPr lang="en-US" dirty="0"/>
          </a:p>
        </p:txBody>
      </p:sp>
      <p:sp>
        <p:nvSpPr>
          <p:cNvPr id="7" name="Slide Number Placeholder 6"/>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101286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r>
              <a:rPr lang="en-US"/>
              <a:t>nacdnet.org</a:t>
            </a:r>
            <a:endParaRPr lang="en-US" dirty="0"/>
          </a:p>
        </p:txBody>
      </p:sp>
      <p:sp>
        <p:nvSpPr>
          <p:cNvPr id="6" name="Footer Placeholder 5"/>
          <p:cNvSpPr>
            <a:spLocks noGrp="1"/>
          </p:cNvSpPr>
          <p:nvPr>
            <p:ph type="ftr" sz="quarter" idx="11"/>
          </p:nvPr>
        </p:nvSpPr>
        <p:spPr/>
        <p:txBody>
          <a:bodyPr/>
          <a:lstStyle/>
          <a:p>
            <a:r>
              <a:rPr lang="en-US"/>
              <a:t>nacdnet.org</a:t>
            </a:r>
            <a:endParaRPr lang="en-US" dirty="0"/>
          </a:p>
        </p:txBody>
      </p:sp>
      <p:sp>
        <p:nvSpPr>
          <p:cNvPr id="7" name="Slide Number Placeholder 6"/>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3818875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EA8320C-F6FB-4815-8118-37D6A69AF88A}" type="datetimeFigureOut">
              <a:rPr lang="en-US" smtClean="0"/>
              <a:t>8/18/2017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nacdnet.org</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5AA818-441B-4BDE-8DD1-9805A2FBE8D9}" type="slidenum">
              <a:rPr lang="en-US" smtClean="0"/>
              <a:pPr/>
              <a:t>‹#›</a:t>
            </a:fld>
            <a:endParaRPr lang="en-US" dirty="0"/>
          </a:p>
        </p:txBody>
      </p:sp>
      <p:pic>
        <p:nvPicPr>
          <p:cNvPr id="7" name="Picture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8077200" y="5976516"/>
            <a:ext cx="847725" cy="881484"/>
          </a:xfrm>
          <a:prstGeom prst="rect">
            <a:avLst/>
          </a:prstGeom>
          <a:ln>
            <a:noFill/>
          </a:ln>
          <a:effectLst>
            <a:softEdge rad="112500"/>
          </a:effectLst>
        </p:spPr>
      </p:pic>
    </p:spTree>
    <p:extLst>
      <p:ext uri="{BB962C8B-B14F-4D97-AF65-F5344CB8AC3E}">
        <p14:creationId xmlns:p14="http://schemas.microsoft.com/office/powerpoint/2010/main" val="1214458985"/>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8.png"/><Relationship Id="rId7"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7.png"/><Relationship Id="rId7"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4.png"/><Relationship Id="rId4" Type="http://schemas.openxmlformats.org/officeDocument/2006/relationships/image" Target="../media/image33.jpeg"/><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0.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1.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2.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4.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8.jpe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ww.nacdnet.org/education/contests" TargetMode="External"/><Relationship Id="rId4" Type="http://schemas.openxmlformats.org/officeDocument/2006/relationships/hyperlink" Target="http://www.nacdnet.org/general-resources/stewardship-progra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jpeg"/><Relationship Id="rId11" Type="http://schemas.openxmlformats.org/officeDocument/2006/relationships/image" Target="../media/image6.png"/><Relationship Id="rId5" Type="http://schemas.openxmlformats.org/officeDocument/2006/relationships/image" Target="../media/image21.jpeg"/><Relationship Id="rId10" Type="http://schemas.openxmlformats.org/officeDocument/2006/relationships/image" Target="../media/image25.jpeg"/><Relationship Id="rId4" Type="http://schemas.openxmlformats.org/officeDocument/2006/relationships/image" Target="../media/image20.jpeg"/><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39989" cy="6858000"/>
          </a:xfrm>
          <a:prstGeom prst="rect">
            <a:avLst/>
          </a:prstGeom>
        </p:spPr>
      </p:pic>
      <p:sp>
        <p:nvSpPr>
          <p:cNvPr id="9" name="Rectangle 8"/>
          <p:cNvSpPr/>
          <p:nvPr/>
        </p:nvSpPr>
        <p:spPr>
          <a:xfrm>
            <a:off x="127527" y="685800"/>
            <a:ext cx="9007466" cy="646331"/>
          </a:xfrm>
          <a:prstGeom prst="rect">
            <a:avLst/>
          </a:prstGeom>
        </p:spPr>
        <p:txBody>
          <a:bodyPr wrap="none">
            <a:spAutoFit/>
          </a:bodyPr>
          <a:lstStyle/>
          <a:p>
            <a:r>
              <a:rPr lang="en-US" sz="3600" b="1" dirty="0">
                <a:latin typeface="Arial Black" panose="020B0A04020102020204" pitchFamily="34" charset="0"/>
                <a:ea typeface="Calibri" panose="020F0502020204030204" pitchFamily="34" charset="0"/>
                <a:cs typeface="Times New Roman" panose="02020603050405020304" pitchFamily="18" charset="0"/>
              </a:rPr>
              <a:t>Watersheds – Our </a:t>
            </a:r>
            <a:r>
              <a:rPr lang="en-US" sz="3600" b="1" dirty="0" smtClean="0">
                <a:latin typeface="Arial Black" panose="020B0A04020102020204" pitchFamily="34" charset="0"/>
                <a:ea typeface="Calibri" panose="020F0502020204030204" pitchFamily="34" charset="0"/>
                <a:cs typeface="Times New Roman" panose="02020603050405020304" pitchFamily="18" charset="0"/>
              </a:rPr>
              <a:t>Water, </a:t>
            </a:r>
            <a:r>
              <a:rPr lang="en-US" sz="3600" b="1" dirty="0">
                <a:latin typeface="Arial Black" panose="020B0A04020102020204" pitchFamily="34" charset="0"/>
                <a:ea typeface="Calibri" panose="020F0502020204030204" pitchFamily="34" charset="0"/>
                <a:cs typeface="Times New Roman" panose="02020603050405020304" pitchFamily="18" charset="0"/>
              </a:rPr>
              <a:t>Our Home</a:t>
            </a:r>
            <a:endParaRPr lang="en-US" sz="3600" dirty="0">
              <a:latin typeface="Arial Black" panose="020B0A04020102020204" pitchFamily="34" charset="0"/>
            </a:endParaRPr>
          </a:p>
        </p:txBody>
      </p:sp>
    </p:spTree>
    <p:extLst>
      <p:ext uri="{BB962C8B-B14F-4D97-AF65-F5344CB8AC3E}">
        <p14:creationId xmlns:p14="http://schemas.microsoft.com/office/powerpoint/2010/main" val="2258268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447410"/>
            <a:ext cx="7772400" cy="609600"/>
          </a:xfrm>
        </p:spPr>
        <p:txBody>
          <a:bodyPr>
            <a:noAutofit/>
          </a:bodyPr>
          <a:lstStyle/>
          <a:p>
            <a:pPr algn="ctr"/>
            <a:r>
              <a:rPr lang="en-US" sz="4000" b="1" dirty="0">
                <a:latin typeface="Arial Black" panose="020B0A04020102020204" pitchFamily="34" charset="0"/>
              </a:rPr>
              <a:t>Watershed Conservation</a:t>
            </a:r>
          </a:p>
        </p:txBody>
      </p:sp>
      <p:pic>
        <p:nvPicPr>
          <p:cNvPr id="6" name="Picture 5"/>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90800" y="4300668"/>
            <a:ext cx="3657600" cy="2438400"/>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80021" y="1814986"/>
            <a:ext cx="3603542" cy="2386762"/>
          </a:xfrm>
          <a:prstGeom prst="rect">
            <a:avLst/>
          </a:prstGeom>
        </p:spPr>
      </p:pic>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6509" y="1814986"/>
            <a:ext cx="3182349" cy="2386762"/>
          </a:xfrm>
          <a:prstGeom prst="rect">
            <a:avLst/>
          </a:prstGeom>
        </p:spPr>
      </p:pic>
      <p:pic>
        <p:nvPicPr>
          <p:cNvPr id="8" name="Picture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5847953"/>
            <a:ext cx="1076341" cy="826690"/>
          </a:xfrm>
          <a:prstGeom prst="rect">
            <a:avLst/>
          </a:prstGeom>
        </p:spPr>
      </p:pic>
    </p:spTree>
    <p:extLst>
      <p:ext uri="{BB962C8B-B14F-4D97-AF65-F5344CB8AC3E}">
        <p14:creationId xmlns:p14="http://schemas.microsoft.com/office/powerpoint/2010/main" val="199991018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0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Broom_sweeping.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3355" y="3963607"/>
            <a:ext cx="3584266" cy="2533361"/>
          </a:xfrm>
          <a:prstGeom prst="rect">
            <a:avLst/>
          </a:prstGeom>
          <a:ln>
            <a:noFill/>
          </a:ln>
          <a:effectLst>
            <a:outerShdw blurRad="292100" dist="139700" dir="2700000" algn="tl" rotWithShape="0">
              <a:srgbClr val="333333">
                <a:alpha val="65000"/>
              </a:srgbClr>
            </a:outerShdw>
          </a:effectLst>
        </p:spPr>
      </p:pic>
      <p:sp>
        <p:nvSpPr>
          <p:cNvPr id="10" name="Title 1"/>
          <p:cNvSpPr>
            <a:spLocks noGrp="1"/>
          </p:cNvSpPr>
          <p:nvPr>
            <p:ph type="ctrTitle"/>
          </p:nvPr>
        </p:nvSpPr>
        <p:spPr>
          <a:xfrm>
            <a:off x="685800" y="301597"/>
            <a:ext cx="7772400" cy="1068102"/>
          </a:xfrm>
        </p:spPr>
        <p:txBody>
          <a:bodyPr>
            <a:noAutofit/>
          </a:bodyPr>
          <a:lstStyle/>
          <a:p>
            <a:pPr algn="ctr"/>
            <a:r>
              <a:rPr lang="en-US" sz="4000" b="1" dirty="0">
                <a:latin typeface="Arial Black" panose="020B0A04020102020204" pitchFamily="34" charset="0"/>
              </a:rPr>
              <a:t>Take action – your drinking water depends upon it</a:t>
            </a:r>
          </a:p>
        </p:txBody>
      </p:sp>
      <p:pic>
        <p:nvPicPr>
          <p:cNvPr id="11" name="Picture 10"/>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2" name="Picture 1"/>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97500" y="3963607"/>
            <a:ext cx="2586951" cy="2295919"/>
          </a:xfrm>
          <a:prstGeom prst="rect">
            <a:avLst/>
          </a:prstGeom>
        </p:spPr>
      </p:pic>
      <p:pic>
        <p:nvPicPr>
          <p:cNvPr id="3" name="Picture 2"/>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66800" y="1514657"/>
            <a:ext cx="2593954" cy="2448950"/>
          </a:xfrm>
          <a:prstGeom prst="rect">
            <a:avLst/>
          </a:prstGeom>
        </p:spPr>
      </p:pic>
      <p:pic>
        <p:nvPicPr>
          <p:cNvPr id="4" name="Picture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04653" y="2056044"/>
            <a:ext cx="3378910" cy="1689455"/>
          </a:xfrm>
          <a:prstGeom prst="rect">
            <a:avLst/>
          </a:prstGeom>
        </p:spPr>
      </p:pic>
      <p:pic>
        <p:nvPicPr>
          <p:cNvPr id="9" name="Picture 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35" y="5846181"/>
            <a:ext cx="1076341" cy="826690"/>
          </a:xfrm>
          <a:prstGeom prst="rect">
            <a:avLst/>
          </a:prstGeom>
        </p:spPr>
      </p:pic>
    </p:spTree>
    <p:extLst>
      <p:ext uri="{BB962C8B-B14F-4D97-AF65-F5344CB8AC3E}">
        <p14:creationId xmlns:p14="http://schemas.microsoft.com/office/powerpoint/2010/main" val="3908868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740739" y="525646"/>
            <a:ext cx="7772400" cy="1491225"/>
          </a:xfrm>
        </p:spPr>
        <p:txBody>
          <a:bodyPr>
            <a:noAutofit/>
          </a:bodyPr>
          <a:lstStyle/>
          <a:p>
            <a:pPr algn="ctr"/>
            <a:r>
              <a:rPr lang="en-US" sz="4000" dirty="0">
                <a:latin typeface="Arial Black" panose="020B0A04020102020204" pitchFamily="34" charset="0"/>
              </a:rPr>
              <a:t>Take Action:</a:t>
            </a:r>
            <a:br>
              <a:rPr lang="en-US" sz="4000" dirty="0">
                <a:latin typeface="Arial Black" panose="020B0A04020102020204" pitchFamily="34" charset="0"/>
              </a:rPr>
            </a:br>
            <a:r>
              <a:rPr lang="en-US" sz="4000" dirty="0">
                <a:latin typeface="Arial Black" panose="020B0A04020102020204" pitchFamily="34" charset="0"/>
              </a:rPr>
              <a:t>Be a Picker Upper!</a:t>
            </a:r>
            <a:br>
              <a:rPr lang="en-US" sz="4000" dirty="0">
                <a:latin typeface="Arial Black" panose="020B0A04020102020204" pitchFamily="34" charset="0"/>
              </a:rPr>
            </a:br>
            <a:endParaRPr lang="en-US" sz="4000" dirty="0">
              <a:latin typeface="Arial Black" panose="020B0A04020102020204" pitchFamily="34" charset="0"/>
            </a:endParaRPr>
          </a:p>
        </p:txBody>
      </p:sp>
      <p:pic>
        <p:nvPicPr>
          <p:cNvPr id="7" name="Picture 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26939" y="2043839"/>
            <a:ext cx="4155483" cy="2770322"/>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1868" y="2794196"/>
            <a:ext cx="4153407" cy="2770322"/>
          </a:xfrm>
          <a:prstGeom prst="rect">
            <a:avLst/>
          </a:prstGeom>
        </p:spPr>
      </p:pic>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31" y="5895379"/>
            <a:ext cx="1076341" cy="826690"/>
          </a:xfrm>
          <a:prstGeom prst="rect">
            <a:avLst/>
          </a:prstGeom>
        </p:spPr>
      </p:pic>
    </p:spTree>
    <p:extLst>
      <p:ext uri="{BB962C8B-B14F-4D97-AF65-F5344CB8AC3E}">
        <p14:creationId xmlns:p14="http://schemas.microsoft.com/office/powerpoint/2010/main" val="400189775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7463"/>
            <a:ext cx="9144000" cy="687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411163" y="669160"/>
            <a:ext cx="7772400" cy="685800"/>
          </a:xfrm>
        </p:spPr>
        <p:txBody>
          <a:bodyPr>
            <a:normAutofit fontScale="90000"/>
          </a:bodyPr>
          <a:lstStyle/>
          <a:p>
            <a:pPr algn="ctr"/>
            <a:r>
              <a:rPr lang="en-US" sz="4000" dirty="0">
                <a:latin typeface="Arial Black" panose="020B0A04020102020204" pitchFamily="34" charset="0"/>
              </a:rPr>
              <a:t>Take Action:</a:t>
            </a:r>
            <a:br>
              <a:rPr lang="en-US" sz="4000" dirty="0">
                <a:latin typeface="Arial Black" panose="020B0A04020102020204" pitchFamily="34" charset="0"/>
              </a:rPr>
            </a:br>
            <a:r>
              <a:rPr lang="en-US" sz="4000" dirty="0">
                <a:latin typeface="Arial Black" panose="020B0A04020102020204" pitchFamily="34" charset="0"/>
              </a:rPr>
              <a:t>Compost</a:t>
            </a:r>
          </a:p>
        </p:txBody>
      </p:sp>
      <p:pic>
        <p:nvPicPr>
          <p:cNvPr id="6" name="Picture 5"/>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1243" y="1775204"/>
            <a:ext cx="6796881" cy="4533520"/>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7" y="5847953"/>
            <a:ext cx="1076341" cy="826690"/>
          </a:xfrm>
          <a:prstGeom prst="rect">
            <a:avLst/>
          </a:prstGeom>
        </p:spPr>
      </p:pic>
    </p:spTree>
    <p:extLst>
      <p:ext uri="{BB962C8B-B14F-4D97-AF65-F5344CB8AC3E}">
        <p14:creationId xmlns:p14="http://schemas.microsoft.com/office/powerpoint/2010/main" val="126069124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7463"/>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867569"/>
            <a:ext cx="7772400" cy="609600"/>
          </a:xfrm>
        </p:spPr>
        <p:txBody>
          <a:bodyPr>
            <a:noAutofit/>
          </a:bodyPr>
          <a:lstStyle/>
          <a:p>
            <a:pPr algn="ctr"/>
            <a:r>
              <a:rPr lang="en-US" sz="4000" dirty="0">
                <a:latin typeface="Arial Black" panose="020B0A04020102020204" pitchFamily="34" charset="0"/>
              </a:rPr>
              <a:t>Take Action:</a:t>
            </a:r>
            <a:br>
              <a:rPr lang="en-US" sz="4000" dirty="0">
                <a:latin typeface="Arial Black" panose="020B0A04020102020204" pitchFamily="34" charset="0"/>
              </a:rPr>
            </a:br>
            <a:r>
              <a:rPr lang="en-US" sz="4000" dirty="0">
                <a:latin typeface="Arial Black" panose="020B0A04020102020204" pitchFamily="34" charset="0"/>
              </a:rPr>
              <a:t>Recycle</a:t>
            </a:r>
          </a:p>
        </p:txBody>
      </p:sp>
      <p:pic>
        <p:nvPicPr>
          <p:cNvPr id="7" name="Picture 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06840" y="2362200"/>
            <a:ext cx="7551360" cy="3167063"/>
          </a:xfrm>
          <a:prstGeom prst="rect">
            <a:avLst/>
          </a:prstGeom>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5847953"/>
            <a:ext cx="1076341" cy="826690"/>
          </a:xfrm>
          <a:prstGeom prst="rect">
            <a:avLst/>
          </a:prstGeom>
        </p:spPr>
      </p:pic>
    </p:spTree>
    <p:extLst>
      <p:ext uri="{BB962C8B-B14F-4D97-AF65-F5344CB8AC3E}">
        <p14:creationId xmlns:p14="http://schemas.microsoft.com/office/powerpoint/2010/main" val="296309771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700413"/>
            <a:ext cx="7772400" cy="754281"/>
          </a:xfrm>
        </p:spPr>
        <p:txBody>
          <a:bodyPr>
            <a:normAutofit fontScale="90000"/>
          </a:bodyPr>
          <a:lstStyle/>
          <a:p>
            <a:pPr algn="ctr"/>
            <a:r>
              <a:rPr lang="en-US" sz="4000" smtClean="0">
                <a:latin typeface="Arial Black" panose="020B0A04020102020204" pitchFamily="34" charset="0"/>
              </a:rPr>
              <a:t>Take </a:t>
            </a:r>
            <a:r>
              <a:rPr lang="en-US" sz="4000" dirty="0">
                <a:latin typeface="Arial Black" panose="020B0A04020102020204" pitchFamily="34" charset="0"/>
              </a:rPr>
              <a:t>Action:</a:t>
            </a:r>
            <a:br>
              <a:rPr lang="en-US" sz="4000" dirty="0">
                <a:latin typeface="Arial Black" panose="020B0A04020102020204" pitchFamily="34" charset="0"/>
              </a:rPr>
            </a:br>
            <a:r>
              <a:rPr lang="en-US" sz="4000" dirty="0">
                <a:latin typeface="Arial Black" panose="020B0A04020102020204" pitchFamily="34" charset="0"/>
              </a:rPr>
              <a:t>Plant and Grow</a:t>
            </a:r>
          </a:p>
        </p:txBody>
      </p:sp>
      <p:pic>
        <p:nvPicPr>
          <p:cNvPr id="7" name="Picture 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47800" y="1810920"/>
            <a:ext cx="6248400" cy="4690855"/>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5847953"/>
            <a:ext cx="1076341" cy="826690"/>
          </a:xfrm>
          <a:prstGeom prst="rect">
            <a:avLst/>
          </a:prstGeom>
        </p:spPr>
      </p:pic>
    </p:spTree>
    <p:extLst>
      <p:ext uri="{BB962C8B-B14F-4D97-AF65-F5344CB8AC3E}">
        <p14:creationId xmlns:p14="http://schemas.microsoft.com/office/powerpoint/2010/main" val="263116437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49630" y="373380"/>
            <a:ext cx="7429500" cy="1877437"/>
          </a:xfrm>
          <a:prstGeom prst="rect">
            <a:avLst/>
          </a:prstGeom>
        </p:spPr>
        <p:txBody>
          <a:bodyPr wrap="square">
            <a:spAutoFit/>
          </a:bodyPr>
          <a:lstStyle/>
          <a:p>
            <a:pPr algn="ctr"/>
            <a:r>
              <a:rPr lang="en-US" sz="3600" dirty="0">
                <a:latin typeface="Arial" panose="020B0604020202020204" pitchFamily="34" charset="0"/>
                <a:cs typeface="Arial" panose="020B0604020202020204" pitchFamily="34" charset="0"/>
              </a:rPr>
              <a:t>2018 </a:t>
            </a:r>
            <a:r>
              <a:rPr lang="en-US" sz="4000" dirty="0">
                <a:latin typeface="Arial Black" panose="020B0A04020102020204" pitchFamily="34" charset="0"/>
              </a:rPr>
              <a:t/>
            </a:r>
            <a:br>
              <a:rPr lang="en-US" sz="4000" dirty="0">
                <a:latin typeface="Arial Black" panose="020B0A04020102020204" pitchFamily="34" charset="0"/>
              </a:rPr>
            </a:br>
            <a:r>
              <a:rPr lang="en-US" sz="4000" dirty="0" smtClean="0">
                <a:latin typeface="Arial Black" panose="020B0A04020102020204" pitchFamily="34" charset="0"/>
              </a:rPr>
              <a:t>POSTER &amp; ESSAY </a:t>
            </a:r>
            <a:r>
              <a:rPr lang="en-US" sz="4000" dirty="0">
                <a:latin typeface="Arial Black" panose="020B0A04020102020204" pitchFamily="34" charset="0"/>
              </a:rPr>
              <a:t>CONTEST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2057400"/>
            <a:ext cx="6210300" cy="4769856"/>
          </a:xfrm>
          <a:prstGeom prst="rect">
            <a:avLst/>
          </a:prstGeom>
        </p:spPr>
      </p:pic>
    </p:spTree>
    <p:extLst>
      <p:ext uri="{BB962C8B-B14F-4D97-AF65-F5344CB8AC3E}">
        <p14:creationId xmlns:p14="http://schemas.microsoft.com/office/powerpoint/2010/main" val="213495066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429000" y="3810000"/>
            <a:ext cx="2052630" cy="1477328"/>
          </a:xfrm>
          <a:prstGeom prst="rect">
            <a:avLst/>
          </a:prstGeom>
        </p:spPr>
        <p:txBody>
          <a:bodyPr wrap="square">
            <a:spAutoFit/>
          </a:bodyPr>
          <a:lstStyle/>
          <a:p>
            <a:pPr algn="ctr"/>
            <a:r>
              <a:rPr lang="en-US" b="1" u="sng" dirty="0" smtClean="0">
                <a:latin typeface="Arial" panose="020B0604020202020204" pitchFamily="34" charset="0"/>
                <a:cs typeface="Arial" panose="020B0604020202020204" pitchFamily="34" charset="0"/>
              </a:rPr>
              <a:t>Categories</a:t>
            </a:r>
            <a:endParaRPr lang="en-US" u="sng" dirty="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K-2</a:t>
            </a:r>
            <a:r>
              <a:rPr lang="en-US" baseline="30000" dirty="0" smtClean="0">
                <a:latin typeface="Arial" panose="020B0604020202020204" pitchFamily="34" charset="0"/>
                <a:cs typeface="Arial" panose="020B0604020202020204" pitchFamily="34" charset="0"/>
              </a:rPr>
              <a:t>nd</a:t>
            </a:r>
            <a:r>
              <a:rPr lang="en-US" dirty="0" smtClean="0">
                <a:latin typeface="Arial" panose="020B0604020202020204" pitchFamily="34" charset="0"/>
                <a:cs typeface="Arial" panose="020B0604020202020204" pitchFamily="34" charset="0"/>
              </a:rPr>
              <a:t> Grade</a:t>
            </a:r>
          </a:p>
          <a:p>
            <a:pPr algn="ctr"/>
            <a:r>
              <a:rPr lang="en-US" dirty="0" smtClean="0">
                <a:latin typeface="Arial" panose="020B0604020202020204" pitchFamily="34" charset="0"/>
                <a:cs typeface="Arial" panose="020B0604020202020204" pitchFamily="34" charset="0"/>
              </a:rPr>
              <a:t>3</a:t>
            </a:r>
            <a:r>
              <a:rPr lang="en-US" baseline="30000" dirty="0" smtClean="0">
                <a:latin typeface="Arial" panose="020B0604020202020204" pitchFamily="34" charset="0"/>
                <a:cs typeface="Arial" panose="020B0604020202020204" pitchFamily="34" charset="0"/>
              </a:rPr>
              <a:t>rd</a:t>
            </a:r>
            <a:r>
              <a:rPr lang="en-US" dirty="0" smtClean="0">
                <a:latin typeface="Arial" panose="020B0604020202020204" pitchFamily="34" charset="0"/>
                <a:cs typeface="Arial" panose="020B0604020202020204" pitchFamily="34" charset="0"/>
              </a:rPr>
              <a:t> – 5</a:t>
            </a:r>
            <a:r>
              <a:rPr lang="en-US" baseline="30000" dirty="0" smtClean="0">
                <a:latin typeface="Arial" panose="020B0604020202020204" pitchFamily="34" charset="0"/>
                <a:cs typeface="Arial" panose="020B0604020202020204" pitchFamily="34" charset="0"/>
              </a:rPr>
              <a:t>th</a:t>
            </a:r>
            <a:r>
              <a:rPr lang="en-US" dirty="0" smtClean="0">
                <a:latin typeface="Arial" panose="020B0604020202020204" pitchFamily="34" charset="0"/>
                <a:cs typeface="Arial" panose="020B0604020202020204" pitchFamily="34" charset="0"/>
              </a:rPr>
              <a:t> Grade</a:t>
            </a:r>
          </a:p>
          <a:p>
            <a:pPr algn="ctr"/>
            <a:r>
              <a:rPr lang="en-US" dirty="0" smtClean="0">
                <a:latin typeface="Arial" panose="020B0604020202020204" pitchFamily="34" charset="0"/>
                <a:cs typeface="Arial" panose="020B0604020202020204" pitchFamily="34" charset="0"/>
              </a:rPr>
              <a:t>6</a:t>
            </a:r>
            <a:r>
              <a:rPr lang="en-US" baseline="30000" dirty="0" smtClean="0">
                <a:latin typeface="Arial" panose="020B0604020202020204" pitchFamily="34" charset="0"/>
                <a:cs typeface="Arial" panose="020B0604020202020204" pitchFamily="34" charset="0"/>
              </a:rPr>
              <a:t>th</a:t>
            </a:r>
            <a:r>
              <a:rPr lang="en-US" dirty="0" smtClean="0">
                <a:latin typeface="Arial" panose="020B0604020202020204" pitchFamily="34" charset="0"/>
                <a:cs typeface="Arial" panose="020B0604020202020204" pitchFamily="34" charset="0"/>
              </a:rPr>
              <a:t> – 8</a:t>
            </a:r>
            <a:r>
              <a:rPr lang="en-US" baseline="30000" dirty="0" smtClean="0">
                <a:latin typeface="Arial" panose="020B0604020202020204" pitchFamily="34" charset="0"/>
                <a:cs typeface="Arial" panose="020B0604020202020204" pitchFamily="34" charset="0"/>
              </a:rPr>
              <a:t>th</a:t>
            </a:r>
            <a:r>
              <a:rPr lang="en-US" dirty="0" smtClean="0">
                <a:latin typeface="Arial" panose="020B0604020202020204" pitchFamily="34" charset="0"/>
                <a:cs typeface="Arial" panose="020B0604020202020204" pitchFamily="34" charset="0"/>
              </a:rPr>
              <a:t> Grade</a:t>
            </a:r>
          </a:p>
          <a:p>
            <a:pPr algn="ctr"/>
            <a:r>
              <a:rPr lang="en-US" dirty="0" smtClean="0">
                <a:latin typeface="Arial" panose="020B0604020202020204" pitchFamily="34" charset="0"/>
                <a:cs typeface="Arial" panose="020B0604020202020204" pitchFamily="34" charset="0"/>
              </a:rPr>
              <a:t>9th – 12</a:t>
            </a:r>
            <a:r>
              <a:rPr lang="en-US" baseline="30000" dirty="0" smtClean="0">
                <a:latin typeface="Arial" panose="020B0604020202020204" pitchFamily="34" charset="0"/>
                <a:cs typeface="Arial" panose="020B0604020202020204" pitchFamily="34" charset="0"/>
              </a:rPr>
              <a:t>th</a:t>
            </a:r>
            <a:r>
              <a:rPr lang="en-US" dirty="0" smtClean="0">
                <a:latin typeface="Arial" panose="020B0604020202020204" pitchFamily="34" charset="0"/>
                <a:cs typeface="Arial" panose="020B0604020202020204" pitchFamily="34" charset="0"/>
              </a:rPr>
              <a:t>  Grade</a:t>
            </a:r>
            <a:endParaRPr lang="en-US" dirty="0">
              <a:latin typeface="Arial" panose="020B0604020202020204" pitchFamily="34" charset="0"/>
              <a:cs typeface="Arial" panose="020B0604020202020204" pitchFamily="34" charset="0"/>
            </a:endParaRPr>
          </a:p>
        </p:txBody>
      </p:sp>
      <p:sp>
        <p:nvSpPr>
          <p:cNvPr id="6" name="Rectangle 5"/>
          <p:cNvSpPr/>
          <p:nvPr/>
        </p:nvSpPr>
        <p:spPr>
          <a:xfrm>
            <a:off x="1600200" y="304800"/>
            <a:ext cx="6492034" cy="707886"/>
          </a:xfrm>
          <a:prstGeom prst="rect">
            <a:avLst/>
          </a:prstGeom>
        </p:spPr>
        <p:txBody>
          <a:bodyPr wrap="none">
            <a:spAutoFit/>
          </a:bodyPr>
          <a:lstStyle/>
          <a:p>
            <a:r>
              <a:rPr lang="en-US" sz="4000" b="1" dirty="0" smtClean="0">
                <a:latin typeface="Arial Black" panose="020B0A04020102020204" pitchFamily="34" charset="0"/>
              </a:rPr>
              <a:t>Poster Contest </a:t>
            </a:r>
            <a:r>
              <a:rPr lang="en-US" sz="4000" b="1" dirty="0">
                <a:latin typeface="Arial Black" panose="020B0A04020102020204" pitchFamily="34" charset="0"/>
              </a:rPr>
              <a:t>Details</a:t>
            </a:r>
          </a:p>
        </p:txBody>
      </p:sp>
      <p:pic>
        <p:nvPicPr>
          <p:cNvPr id="7" name="Picture 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5895379"/>
            <a:ext cx="1076341" cy="826690"/>
          </a:xfrm>
          <a:prstGeom prst="rect">
            <a:avLst/>
          </a:prstGeom>
        </p:spPr>
      </p:pic>
      <p:sp>
        <p:nvSpPr>
          <p:cNvPr id="13" name="Rectangle 12"/>
          <p:cNvSpPr/>
          <p:nvPr/>
        </p:nvSpPr>
        <p:spPr>
          <a:xfrm>
            <a:off x="1371600" y="2185630"/>
            <a:ext cx="7010400" cy="1200329"/>
          </a:xfrm>
          <a:prstGeom prst="rect">
            <a:avLst/>
          </a:prstGeom>
        </p:spPr>
        <p:txBody>
          <a:bodyPr wrap="square">
            <a:spAutoFit/>
          </a:bodyPr>
          <a:lstStyle/>
          <a:p>
            <a:pPr lvl="1"/>
            <a:r>
              <a:rPr lang="en-US" dirty="0" smtClean="0">
                <a:latin typeface="Arial" panose="020B0604020202020204" pitchFamily="34" charset="0"/>
                <a:cs typeface="Arial" panose="020B0604020202020204" pitchFamily="34" charset="0"/>
              </a:rPr>
              <a:t>All entries should be done by students only!</a:t>
            </a:r>
          </a:p>
          <a:p>
            <a:pPr lvl="1"/>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Each entry must have: student name, grade, school name, teacher name and teacher email.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38257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05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99410" y="258376"/>
            <a:ext cx="7138736" cy="707886"/>
          </a:xfrm>
          <a:prstGeom prst="rect">
            <a:avLst/>
          </a:prstGeom>
        </p:spPr>
        <p:txBody>
          <a:bodyPr wrap="square">
            <a:spAutoFit/>
          </a:bodyPr>
          <a:lstStyle/>
          <a:p>
            <a:r>
              <a:rPr lang="en-US" sz="4000" b="1" dirty="0">
                <a:latin typeface="Arial Black" panose="020B0A04020102020204" pitchFamily="34" charset="0"/>
              </a:rPr>
              <a:t>Poster Contest Details</a:t>
            </a:r>
          </a:p>
        </p:txBody>
      </p:sp>
      <p:sp>
        <p:nvSpPr>
          <p:cNvPr id="6" name="Rectangle 5"/>
          <p:cNvSpPr/>
          <p:nvPr/>
        </p:nvSpPr>
        <p:spPr>
          <a:xfrm>
            <a:off x="560249" y="1849814"/>
            <a:ext cx="8023501" cy="3693319"/>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No Photographic Images</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Between 8.5” x 11” and 22” x 28”</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Any </a:t>
            </a:r>
            <a:r>
              <a:rPr lang="en-US" dirty="0">
                <a:latin typeface="Arial" panose="020B0604020202020204" pitchFamily="34" charset="0"/>
                <a:cs typeface="Arial" panose="020B0604020202020204" pitchFamily="34" charset="0"/>
              </a:rPr>
              <a:t>media may be used to create a flat </a:t>
            </a:r>
            <a:r>
              <a:rPr lang="en-US" dirty="0" smtClean="0">
                <a:latin typeface="Arial" panose="020B0604020202020204" pitchFamily="34" charset="0"/>
                <a:cs typeface="Arial" panose="020B0604020202020204" pitchFamily="34" charset="0"/>
              </a:rPr>
              <a:t>or 2-D poster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Paint</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Crayons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Colored pencil</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Charcoal</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Stickers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Paper</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Or other materials </a:t>
            </a:r>
          </a:p>
        </p:txBody>
      </p:sp>
      <p:pic>
        <p:nvPicPr>
          <p:cNvPr id="8" name="Picture 7"/>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2" name="Picture 1"/>
          <p:cNvPicPr>
            <a:picLocks noChangeAspect="1"/>
          </p:cNvPicPr>
          <p:nvPr/>
        </p:nvPicPr>
        <p:blipFill>
          <a:blip r:embed="rId5" cstate="email">
            <a:clrChange>
              <a:clrFrom>
                <a:srgbClr val="FFFCF7"/>
              </a:clrFrom>
              <a:clrTo>
                <a:srgbClr val="FFFCF7">
                  <a:alpha val="0"/>
                </a:srgbClr>
              </a:clrTo>
            </a:clrChange>
            <a:extLst>
              <a:ext uri="{28A0092B-C50C-407E-A947-70E740481C1C}">
                <a14:useLocalDpi xmlns:a14="http://schemas.microsoft.com/office/drawing/2010/main"/>
              </a:ext>
            </a:extLst>
          </a:blip>
          <a:stretch>
            <a:fillRect/>
          </a:stretch>
        </p:blipFill>
        <p:spPr>
          <a:xfrm>
            <a:off x="5594683" y="2169735"/>
            <a:ext cx="2819400" cy="2819400"/>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31" y="5895379"/>
            <a:ext cx="1076341" cy="826690"/>
          </a:xfrm>
          <a:prstGeom prst="rect">
            <a:avLst/>
          </a:prstGeom>
        </p:spPr>
      </p:pic>
    </p:spTree>
    <p:extLst>
      <p:ext uri="{BB962C8B-B14F-4D97-AF65-F5344CB8AC3E}">
        <p14:creationId xmlns:p14="http://schemas.microsoft.com/office/powerpoint/2010/main" val="323447616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0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76015" y="448830"/>
            <a:ext cx="7191969" cy="646331"/>
          </a:xfrm>
          <a:prstGeom prst="rect">
            <a:avLst/>
          </a:prstGeom>
        </p:spPr>
        <p:txBody>
          <a:bodyPr wrap="none">
            <a:spAutoFit/>
          </a:bodyPr>
          <a:lstStyle/>
          <a:p>
            <a:r>
              <a:rPr lang="en-US" sz="3600" b="1" dirty="0">
                <a:latin typeface="Arial Black" panose="020B0A04020102020204" pitchFamily="34" charset="0"/>
              </a:rPr>
              <a:t>What </a:t>
            </a:r>
            <a:r>
              <a:rPr lang="en-US" sz="3600" b="1" dirty="0">
                <a:latin typeface="Arial Black" panose="020B0A04020102020204" pitchFamily="34" charset="0"/>
                <a:cs typeface="Arial" panose="020B0604020202020204" pitchFamily="34" charset="0"/>
              </a:rPr>
              <a:t>makes</a:t>
            </a:r>
            <a:r>
              <a:rPr lang="en-US" sz="3600" b="1" dirty="0">
                <a:latin typeface="Arial Black" panose="020B0A04020102020204" pitchFamily="34" charset="0"/>
              </a:rPr>
              <a:t> a good Poster?</a:t>
            </a:r>
          </a:p>
        </p:txBody>
      </p:sp>
      <p:sp>
        <p:nvSpPr>
          <p:cNvPr id="6" name="Rectangle 5"/>
          <p:cNvSpPr/>
          <p:nvPr/>
        </p:nvSpPr>
        <p:spPr>
          <a:xfrm>
            <a:off x="569795" y="1680888"/>
            <a:ext cx="4572000" cy="2862322"/>
          </a:xfrm>
          <a:prstGeom prst="rect">
            <a:avLst/>
          </a:prstGeom>
        </p:spPr>
        <p:txBody>
          <a:bodyPr wrap="square">
            <a:spAutoFit/>
          </a:bodyPr>
          <a:lstStyle/>
          <a:p>
            <a:pPr>
              <a:lnSpc>
                <a:spcPct val="250000"/>
              </a:lnSpc>
            </a:pPr>
            <a:r>
              <a:rPr lang="en-US" dirty="0">
                <a:latin typeface="Arial" panose="020B0604020202020204" pitchFamily="34" charset="0"/>
                <a:cs typeface="Arial" panose="020B0604020202020204" pitchFamily="34" charset="0"/>
              </a:rPr>
              <a:t>Attracts attention</a:t>
            </a:r>
          </a:p>
          <a:p>
            <a:pPr>
              <a:lnSpc>
                <a:spcPct val="250000"/>
              </a:lnSpc>
            </a:pPr>
            <a:r>
              <a:rPr lang="en-US" dirty="0">
                <a:latin typeface="Arial" panose="020B0604020202020204" pitchFamily="34" charset="0"/>
                <a:cs typeface="Arial" panose="020B0604020202020204" pitchFamily="34" charset="0"/>
              </a:rPr>
              <a:t>Is simple and concise</a:t>
            </a:r>
          </a:p>
          <a:p>
            <a:pPr>
              <a:lnSpc>
                <a:spcPct val="250000"/>
              </a:lnSpc>
            </a:pPr>
            <a:r>
              <a:rPr lang="en-US" dirty="0">
                <a:latin typeface="Arial" panose="020B0604020202020204" pitchFamily="34" charset="0"/>
                <a:cs typeface="Arial" panose="020B0604020202020204" pitchFamily="34" charset="0"/>
              </a:rPr>
              <a:t>Uses colors and white space effectively</a:t>
            </a:r>
          </a:p>
          <a:p>
            <a:pPr>
              <a:lnSpc>
                <a:spcPct val="250000"/>
              </a:lnSpc>
            </a:pPr>
            <a:r>
              <a:rPr lang="en-US" dirty="0">
                <a:latin typeface="Arial" panose="020B0604020202020204" pitchFamily="34" charset="0"/>
                <a:cs typeface="Arial" panose="020B0604020202020204" pitchFamily="34" charset="0"/>
              </a:rPr>
              <a:t>Text is large enough to be easily read</a:t>
            </a:r>
          </a:p>
        </p:txBody>
      </p:sp>
      <p:pic>
        <p:nvPicPr>
          <p:cNvPr id="8" name="Picture 7"/>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45806" y="2073627"/>
            <a:ext cx="2807153" cy="3701641"/>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5847953"/>
            <a:ext cx="1076341" cy="826690"/>
          </a:xfrm>
          <a:prstGeom prst="rect">
            <a:avLst/>
          </a:prstGeom>
        </p:spPr>
      </p:pic>
    </p:spTree>
    <p:extLst>
      <p:ext uri="{BB962C8B-B14F-4D97-AF65-F5344CB8AC3E}">
        <p14:creationId xmlns:p14="http://schemas.microsoft.com/office/powerpoint/2010/main" val="286510699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5" name="Picture 4"/>
          <p:cNvPicPr>
            <a:picLocks noChangeAspect="1"/>
          </p:cNvPicPr>
          <p:nvPr/>
        </p:nvPicPr>
        <p:blipFill>
          <a:blip r:embed="rId5" cstate="email">
            <a:clrChange>
              <a:clrFrom>
                <a:srgbClr val="FFF9E3"/>
              </a:clrFrom>
              <a:clrTo>
                <a:srgbClr val="FFF9E3">
                  <a:alpha val="0"/>
                </a:srgbClr>
              </a:clrTo>
            </a:clrChange>
            <a:extLst>
              <a:ext uri="{28A0092B-C50C-407E-A947-70E740481C1C}">
                <a14:useLocalDpi xmlns:a14="http://schemas.microsoft.com/office/drawing/2010/main"/>
              </a:ext>
            </a:extLst>
          </a:blip>
          <a:stretch>
            <a:fillRect/>
          </a:stretch>
        </p:blipFill>
        <p:spPr>
          <a:xfrm>
            <a:off x="1556295" y="1589588"/>
            <a:ext cx="6031407" cy="5204242"/>
          </a:xfrm>
          <a:prstGeom prst="rect">
            <a:avLst/>
          </a:prstGeom>
        </p:spPr>
      </p:pic>
      <p:sp>
        <p:nvSpPr>
          <p:cNvPr id="8" name="Rectangle 7"/>
          <p:cNvSpPr/>
          <p:nvPr/>
        </p:nvSpPr>
        <p:spPr>
          <a:xfrm>
            <a:off x="1556295" y="442269"/>
            <a:ext cx="6252289" cy="707886"/>
          </a:xfrm>
          <a:prstGeom prst="rect">
            <a:avLst/>
          </a:prstGeom>
        </p:spPr>
        <p:txBody>
          <a:bodyPr wrap="none">
            <a:spAutoFit/>
          </a:bodyPr>
          <a:lstStyle/>
          <a:p>
            <a:r>
              <a:rPr lang="en-US" sz="4000" dirty="0">
                <a:latin typeface="Arial Black" panose="020B0A04020102020204" pitchFamily="34" charset="0"/>
              </a:rPr>
              <a:t>What is a Watershed?</a:t>
            </a:r>
          </a:p>
        </p:txBody>
      </p: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5845608"/>
            <a:ext cx="1076341" cy="826690"/>
          </a:xfrm>
          <a:prstGeom prst="rect">
            <a:avLst/>
          </a:prstGeom>
        </p:spPr>
      </p:pic>
    </p:spTree>
    <p:extLst>
      <p:ext uri="{BB962C8B-B14F-4D97-AF65-F5344CB8AC3E}">
        <p14:creationId xmlns:p14="http://schemas.microsoft.com/office/powerpoint/2010/main" val="3881744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0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60295" y="341571"/>
            <a:ext cx="3288632" cy="941796"/>
          </a:xfrm>
          <a:prstGeom prst="rect">
            <a:avLst/>
          </a:prstGeom>
        </p:spPr>
        <p:txBody>
          <a:bodyPr wrap="square">
            <a:spAutoFit/>
          </a:bodyPr>
          <a:lstStyle/>
          <a:p>
            <a:pPr marL="600075" marR="0">
              <a:lnSpc>
                <a:spcPct val="115000"/>
              </a:lnSpc>
              <a:spcBef>
                <a:spcPts val="0"/>
              </a:spcBef>
              <a:spcAft>
                <a:spcPts val="1000"/>
              </a:spcAft>
            </a:pPr>
            <a:r>
              <a:rPr lang="en-US" sz="4800" b="1" dirty="0">
                <a:solidFill>
                  <a:srgbClr val="000000"/>
                </a:solidFill>
                <a:latin typeface="Arial Black" panose="020B0A04020102020204" pitchFamily="34" charset="0"/>
                <a:ea typeface="Times New Roman" panose="02020603050405020304" pitchFamily="18" charset="0"/>
                <a:cs typeface="Arial" panose="020B0604020202020204" pitchFamily="34" charset="0"/>
              </a:rPr>
              <a:t>Dos:</a:t>
            </a:r>
            <a:endParaRPr lang="en-US" sz="4800" b="1" dirty="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990600" y="1676400"/>
            <a:ext cx="6898105" cy="3885744"/>
          </a:xfrm>
          <a:prstGeom prst="rect">
            <a:avLst/>
          </a:prstGeom>
        </p:spPr>
        <p:txBody>
          <a:bodyPr wrap="square">
            <a:spAutoFit/>
          </a:bodyPr>
          <a:lstStyle/>
          <a:p>
            <a:pPr marL="742950" marR="0" lvl="1" indent="-285750">
              <a:lnSpc>
                <a:spcPct val="200000"/>
              </a:lnSpc>
              <a:spcBef>
                <a:spcPts val="0"/>
              </a:spcBef>
              <a:spcAft>
                <a:spcPts val="0"/>
              </a:spcAft>
              <a:buFont typeface="Arial" panose="020B0604020202020204" pitchFamily="34" charset="0"/>
              <a:buChar char="•"/>
            </a:pPr>
            <a:r>
              <a:rPr lang="en-US" dirty="0">
                <a:solidFill>
                  <a:srgbClr val="000000"/>
                </a:solidFill>
                <a:latin typeface="Rockwell" panose="02060603020205020403" pitchFamily="18" charset="0"/>
                <a:ea typeface="Times New Roman" panose="02020603050405020304" pitchFamily="18" charset="0"/>
                <a:cs typeface="Arial" panose="020B0604020202020204" pitchFamily="34" charset="0"/>
              </a:rPr>
              <a:t>Do limit text, and balance a combination of illustrations and words.</a:t>
            </a:r>
            <a:endParaRPr lang="en-US" dirty="0">
              <a:latin typeface="Rockwell" panose="02060603020205020403" pitchFamily="18" charset="0"/>
              <a:ea typeface="Calibri" panose="020F0502020204030204" pitchFamily="34" charset="0"/>
              <a:cs typeface="Times New Roman" panose="02020603050405020304" pitchFamily="18" charset="0"/>
            </a:endParaRPr>
          </a:p>
          <a:p>
            <a:pPr marL="742950" marR="0" lvl="1" indent="-285750">
              <a:lnSpc>
                <a:spcPct val="200000"/>
              </a:lnSpc>
              <a:spcBef>
                <a:spcPts val="0"/>
              </a:spcBef>
              <a:spcAft>
                <a:spcPts val="0"/>
              </a:spcAft>
              <a:buFont typeface="Arial" panose="020B0604020202020204" pitchFamily="34" charset="0"/>
              <a:buChar char="•"/>
            </a:pPr>
            <a:r>
              <a:rPr lang="en-US" dirty="0">
                <a:solidFill>
                  <a:srgbClr val="000000"/>
                </a:solidFill>
                <a:latin typeface="Rockwell" panose="02060603020205020403" pitchFamily="18" charset="0"/>
                <a:ea typeface="Times New Roman" panose="02020603050405020304" pitchFamily="18" charset="0"/>
                <a:cs typeface="Arial" panose="020B0604020202020204" pitchFamily="34" charset="0"/>
              </a:rPr>
              <a:t>Do be as neat as you can and be sure to erase any penciled sketches or guidelines.</a:t>
            </a:r>
            <a:endParaRPr lang="en-US" dirty="0">
              <a:latin typeface="Rockwell" panose="02060603020205020403" pitchFamily="18" charset="0"/>
              <a:ea typeface="Calibri" panose="020F0502020204030204" pitchFamily="34" charset="0"/>
              <a:cs typeface="Times New Roman" panose="02020603050405020304" pitchFamily="18" charset="0"/>
            </a:endParaRPr>
          </a:p>
          <a:p>
            <a:pPr marL="742950" marR="0" lvl="1" indent="-285750">
              <a:lnSpc>
                <a:spcPct val="200000"/>
              </a:lnSpc>
              <a:spcBef>
                <a:spcPts val="0"/>
              </a:spcBef>
              <a:spcAft>
                <a:spcPts val="0"/>
              </a:spcAft>
              <a:buFont typeface="Arial" panose="020B0604020202020204" pitchFamily="34" charset="0"/>
              <a:buChar char="•"/>
            </a:pPr>
            <a:r>
              <a:rPr lang="en-US" dirty="0">
                <a:solidFill>
                  <a:srgbClr val="000000"/>
                </a:solidFill>
                <a:latin typeface="Rockwell" panose="02060603020205020403" pitchFamily="18" charset="0"/>
                <a:ea typeface="Times New Roman" panose="02020603050405020304" pitchFamily="18" charset="0"/>
                <a:cs typeface="Arial" panose="020B0604020202020204" pitchFamily="34" charset="0"/>
              </a:rPr>
              <a:t>Do blend colors when using crayons or colored pencils.</a:t>
            </a:r>
            <a:endParaRPr lang="en-US" dirty="0">
              <a:latin typeface="Rockwell" panose="02060603020205020403" pitchFamily="18" charset="0"/>
              <a:ea typeface="Calibri" panose="020F0502020204030204" pitchFamily="34" charset="0"/>
              <a:cs typeface="Times New Roman" panose="02020603050405020304" pitchFamily="18" charset="0"/>
            </a:endParaRPr>
          </a:p>
          <a:p>
            <a:pPr marL="742950" marR="0" lvl="1" indent="-285750">
              <a:lnSpc>
                <a:spcPct val="200000"/>
              </a:lnSpc>
              <a:spcBef>
                <a:spcPts val="0"/>
              </a:spcBef>
              <a:spcAft>
                <a:spcPts val="1000"/>
              </a:spcAft>
              <a:buFont typeface="Arial" panose="020B0604020202020204" pitchFamily="34" charset="0"/>
              <a:buChar char="•"/>
            </a:pPr>
            <a:r>
              <a:rPr lang="en-US" dirty="0">
                <a:solidFill>
                  <a:srgbClr val="000000"/>
                </a:solidFill>
                <a:latin typeface="Rockwell" panose="02060603020205020403" pitchFamily="18" charset="0"/>
                <a:ea typeface="Times New Roman" panose="02020603050405020304" pitchFamily="18" charset="0"/>
                <a:cs typeface="Arial" panose="020B0604020202020204" pitchFamily="34" charset="0"/>
              </a:rPr>
              <a:t>Do research the theme topic as a way to brainstorm poster ideas.</a:t>
            </a:r>
            <a:endParaRPr lang="en-US" dirty="0">
              <a:effectLst/>
              <a:latin typeface="Rockwell" panose="02060603020205020403" pitchFamily="18"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723" y="5847953"/>
            <a:ext cx="1076341" cy="826690"/>
          </a:xfrm>
          <a:prstGeom prst="rect">
            <a:avLst/>
          </a:prstGeom>
        </p:spPr>
      </p:pic>
    </p:spTree>
    <p:extLst>
      <p:ext uri="{BB962C8B-B14F-4D97-AF65-F5344CB8AC3E}">
        <p14:creationId xmlns:p14="http://schemas.microsoft.com/office/powerpoint/2010/main" val="145630632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0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27158" y="368969"/>
            <a:ext cx="3498387" cy="941796"/>
          </a:xfrm>
          <a:prstGeom prst="rect">
            <a:avLst/>
          </a:prstGeom>
        </p:spPr>
        <p:txBody>
          <a:bodyPr wrap="square">
            <a:spAutoFit/>
          </a:bodyPr>
          <a:lstStyle/>
          <a:p>
            <a:pPr marL="600075" marR="0">
              <a:lnSpc>
                <a:spcPct val="115000"/>
              </a:lnSpc>
              <a:spcBef>
                <a:spcPts val="0"/>
              </a:spcBef>
              <a:spcAft>
                <a:spcPts val="1000"/>
              </a:spcAft>
            </a:pPr>
            <a:r>
              <a:rPr lang="en-US" sz="4800" b="1" dirty="0">
                <a:solidFill>
                  <a:srgbClr val="000000"/>
                </a:solidFill>
                <a:latin typeface="Arial Black" panose="020B0A04020102020204" pitchFamily="34" charset="0"/>
                <a:ea typeface="Times New Roman" panose="02020603050405020304" pitchFamily="18" charset="0"/>
                <a:cs typeface="Arial" panose="020B0604020202020204" pitchFamily="34" charset="0"/>
              </a:rPr>
              <a:t>Don’ts:</a:t>
            </a:r>
            <a:endParaRPr lang="en-US" sz="4800" b="1" dirty="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425826" y="1828800"/>
            <a:ext cx="6737684" cy="3884397"/>
          </a:xfrm>
          <a:prstGeom prst="rect">
            <a:avLst/>
          </a:prstGeom>
        </p:spPr>
        <p:txBody>
          <a:bodyPr wrap="square">
            <a:spAutoFit/>
          </a:bodyPr>
          <a:lstStyle/>
          <a:p>
            <a:pPr marL="742950" marR="0" lvl="1" indent="-285750">
              <a:lnSpc>
                <a:spcPct val="200000"/>
              </a:lnSpc>
              <a:spcBef>
                <a:spcPts val="0"/>
              </a:spcBef>
              <a:spcAft>
                <a:spcPts val="0"/>
              </a:spcAft>
              <a:buFont typeface="Arial" panose="020B0604020202020204" pitchFamily="34" charset="0"/>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Don’t use staples, tacks, or tape.</a:t>
            </a:r>
            <a:endParaRPr lang="en-US" dirty="0">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200000"/>
              </a:lnSpc>
              <a:spcBef>
                <a:spcPts val="0"/>
              </a:spcBef>
              <a:spcAft>
                <a:spcPts val="0"/>
              </a:spcAft>
              <a:buFont typeface="Arial" panose="020B0604020202020204" pitchFamily="34" charset="0"/>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Don’t use fluorescent-colored posters.</a:t>
            </a:r>
            <a:endParaRPr lang="en-US" dirty="0">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200000"/>
              </a:lnSpc>
              <a:spcBef>
                <a:spcPts val="0"/>
              </a:spcBef>
              <a:spcAft>
                <a:spcPts val="0"/>
              </a:spcAft>
              <a:buFont typeface="Arial" panose="020B0604020202020204" pitchFamily="34" charset="0"/>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Don’t create a poster that is all words or all illustrations.</a:t>
            </a:r>
            <a:endParaRPr lang="en-US" dirty="0">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200000"/>
              </a:lnSpc>
              <a:spcBef>
                <a:spcPts val="0"/>
              </a:spcBef>
              <a:spcAft>
                <a:spcPts val="0"/>
              </a:spcAft>
              <a:buFont typeface="Arial" panose="020B0604020202020204" pitchFamily="34" charset="0"/>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Don’t have your parent or others draw your poster for you to color in.</a:t>
            </a:r>
            <a:endParaRPr lang="en-US" dirty="0">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200000"/>
              </a:lnSpc>
              <a:spcBef>
                <a:spcPts val="0"/>
              </a:spcBef>
              <a:spcAft>
                <a:spcPts val="1000"/>
              </a:spcAft>
              <a:buFont typeface="Arial" panose="020B0604020202020204" pitchFamily="34" charset="0"/>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Don’t try to include too many ideas. A single message – clearly illustrated – is most effective.</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2400" y="5822162"/>
            <a:ext cx="1076341" cy="826690"/>
          </a:xfrm>
          <a:prstGeom prst="rect">
            <a:avLst/>
          </a:prstGeom>
        </p:spPr>
      </p:pic>
    </p:spTree>
    <p:extLst>
      <p:ext uri="{BB962C8B-B14F-4D97-AF65-F5344CB8AC3E}">
        <p14:creationId xmlns:p14="http://schemas.microsoft.com/office/powerpoint/2010/main" val="369806201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 y="-1905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72337" y="304800"/>
            <a:ext cx="6333785" cy="707886"/>
          </a:xfrm>
          <a:prstGeom prst="rect">
            <a:avLst/>
          </a:prstGeom>
        </p:spPr>
        <p:txBody>
          <a:bodyPr wrap="none">
            <a:spAutoFit/>
          </a:bodyPr>
          <a:lstStyle/>
          <a:p>
            <a:r>
              <a:rPr lang="en-US" sz="4000" b="1" dirty="0" smtClean="0">
                <a:latin typeface="Arial Black" panose="020B0A04020102020204" pitchFamily="34" charset="0"/>
              </a:rPr>
              <a:t>Essay Contest </a:t>
            </a:r>
            <a:r>
              <a:rPr lang="en-US" sz="4000" b="1" dirty="0">
                <a:latin typeface="Arial Black" panose="020B0A04020102020204" pitchFamily="34" charset="0"/>
              </a:rPr>
              <a:t>Details</a:t>
            </a:r>
          </a:p>
        </p:txBody>
      </p:sp>
      <p:pic>
        <p:nvPicPr>
          <p:cNvPr id="7" name="Picture 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5895379"/>
            <a:ext cx="1076341" cy="826690"/>
          </a:xfrm>
          <a:prstGeom prst="rect">
            <a:avLst/>
          </a:prstGeom>
        </p:spPr>
      </p:pic>
      <p:sp>
        <p:nvSpPr>
          <p:cNvPr id="9" name="Rectangle 8"/>
          <p:cNvSpPr/>
          <p:nvPr/>
        </p:nvSpPr>
        <p:spPr>
          <a:xfrm>
            <a:off x="3337560" y="3777616"/>
            <a:ext cx="1950720" cy="1477328"/>
          </a:xfrm>
          <a:prstGeom prst="rect">
            <a:avLst/>
          </a:prstGeom>
        </p:spPr>
        <p:txBody>
          <a:bodyPr wrap="square">
            <a:spAutoFit/>
          </a:bodyPr>
          <a:lstStyle/>
          <a:p>
            <a:pPr algn="ctr"/>
            <a:r>
              <a:rPr lang="en-US" b="1" u="sng" dirty="0" smtClean="0">
                <a:latin typeface="Arial" panose="020B0604020202020204" pitchFamily="34" charset="0"/>
                <a:cs typeface="Arial" panose="020B0604020202020204" pitchFamily="34" charset="0"/>
              </a:rPr>
              <a:t>Categories</a:t>
            </a:r>
            <a:endParaRPr lang="en-US" b="1" u="sng" dirty="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3</a:t>
            </a:r>
            <a:r>
              <a:rPr lang="en-US" baseline="30000" dirty="0" smtClean="0">
                <a:latin typeface="Arial" panose="020B0604020202020204" pitchFamily="34" charset="0"/>
                <a:cs typeface="Arial" panose="020B0604020202020204" pitchFamily="34" charset="0"/>
              </a:rPr>
              <a:t>rd</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5</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Grade</a:t>
            </a:r>
          </a:p>
          <a:p>
            <a:pPr algn="ctr"/>
            <a:r>
              <a:rPr lang="en-US" dirty="0" smtClean="0">
                <a:latin typeface="Arial" panose="020B0604020202020204" pitchFamily="34" charset="0"/>
                <a:cs typeface="Arial" panose="020B0604020202020204" pitchFamily="34" charset="0"/>
              </a:rPr>
              <a:t>6</a:t>
            </a:r>
            <a:r>
              <a:rPr lang="en-US" baseline="30000" dirty="0" smtClean="0">
                <a:latin typeface="Arial" panose="020B0604020202020204" pitchFamily="34" charset="0"/>
                <a:cs typeface="Arial" panose="020B0604020202020204" pitchFamily="34" charset="0"/>
              </a:rPr>
              <a:t>th</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8</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Grade</a:t>
            </a:r>
          </a:p>
          <a:p>
            <a:pPr algn="ctr"/>
            <a:r>
              <a:rPr lang="en-US" dirty="0" smtClean="0">
                <a:latin typeface="Arial" panose="020B0604020202020204" pitchFamily="34" charset="0"/>
                <a:cs typeface="Arial" panose="020B0604020202020204" pitchFamily="34" charset="0"/>
              </a:rPr>
              <a:t>9th </a:t>
            </a:r>
            <a:r>
              <a:rPr lang="en-US" dirty="0">
                <a:latin typeface="Arial" panose="020B0604020202020204" pitchFamily="34" charset="0"/>
                <a:cs typeface="Arial" panose="020B0604020202020204" pitchFamily="34" charset="0"/>
              </a:rPr>
              <a:t>– 12</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Grade</a:t>
            </a:r>
          </a:p>
          <a:p>
            <a:endParaRPr lang="en-US" dirty="0">
              <a:latin typeface="Arial" panose="020B0604020202020204" pitchFamily="34" charset="0"/>
              <a:cs typeface="Arial" panose="020B0604020202020204" pitchFamily="34" charset="0"/>
            </a:endParaRPr>
          </a:p>
        </p:txBody>
      </p:sp>
      <p:sp>
        <p:nvSpPr>
          <p:cNvPr id="10" name="Rectangle 9"/>
          <p:cNvSpPr/>
          <p:nvPr/>
        </p:nvSpPr>
        <p:spPr>
          <a:xfrm>
            <a:off x="754380" y="3200400"/>
            <a:ext cx="5181600" cy="369332"/>
          </a:xfrm>
          <a:prstGeom prst="rect">
            <a:avLst/>
          </a:prstGeom>
        </p:spPr>
        <p:txBody>
          <a:bodyPr wrap="square">
            <a:spAutoFit/>
          </a:bodyPr>
          <a:lstStyle/>
          <a:p>
            <a:pPr lvl="1"/>
            <a:r>
              <a:rPr lang="en-US" dirty="0" smtClean="0">
                <a:latin typeface="Arial" panose="020B0604020202020204" pitchFamily="34" charset="0"/>
                <a:cs typeface="Arial" panose="020B0604020202020204" pitchFamily="34" charset="0"/>
              </a:rPr>
              <a:t>Must be between 300 and 500 words</a:t>
            </a:r>
            <a:endParaRPr lang="en-US" dirty="0">
              <a:latin typeface="Arial" panose="020B0604020202020204" pitchFamily="34" charset="0"/>
              <a:cs typeface="Arial" panose="020B0604020202020204" pitchFamily="34" charset="0"/>
            </a:endParaRPr>
          </a:p>
        </p:txBody>
      </p:sp>
      <p:sp>
        <p:nvSpPr>
          <p:cNvPr id="14" name="Rectangle 13"/>
          <p:cNvSpPr/>
          <p:nvPr/>
        </p:nvSpPr>
        <p:spPr>
          <a:xfrm>
            <a:off x="716280" y="1905000"/>
            <a:ext cx="7696200" cy="1200329"/>
          </a:xfrm>
          <a:prstGeom prst="rect">
            <a:avLst/>
          </a:prstGeom>
        </p:spPr>
        <p:txBody>
          <a:bodyPr wrap="square">
            <a:spAutoFit/>
          </a:bodyPr>
          <a:lstStyle/>
          <a:p>
            <a:pPr lvl="1"/>
            <a:r>
              <a:rPr lang="en-US" dirty="0" smtClean="0">
                <a:latin typeface="Arial" panose="020B0604020202020204" pitchFamily="34" charset="0"/>
                <a:cs typeface="Arial" panose="020B0604020202020204" pitchFamily="34" charset="0"/>
              </a:rPr>
              <a:t>All entries should be done by students only!</a:t>
            </a:r>
          </a:p>
          <a:p>
            <a:pPr lvl="1"/>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Each entry must have: student name, grade, school name, teacher name and teacher email.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59672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73671" y="304800"/>
            <a:ext cx="7509556" cy="1569660"/>
          </a:xfrm>
          <a:prstGeom prst="rect">
            <a:avLst/>
          </a:prstGeom>
        </p:spPr>
        <p:txBody>
          <a:bodyPr wrap="none">
            <a:spAutoFit/>
          </a:bodyPr>
          <a:lstStyle/>
          <a:p>
            <a:pPr algn="ctr"/>
            <a:r>
              <a:rPr lang="en-US" sz="4000" b="1" dirty="0">
                <a:latin typeface="Arial Black" panose="020B0A04020102020204" pitchFamily="34" charset="0"/>
                <a:cs typeface="Arial" panose="020B0604020202020204" pitchFamily="34" charset="0"/>
              </a:rPr>
              <a:t>Brainstorming</a:t>
            </a:r>
            <a:r>
              <a:rPr lang="en-US" sz="4800" b="1" dirty="0">
                <a:latin typeface="Arial Black" panose="020B0A04020102020204" pitchFamily="34" charset="0"/>
              </a:rPr>
              <a:t> </a:t>
            </a:r>
            <a:r>
              <a:rPr lang="en-US" sz="4800" b="1" dirty="0" smtClean="0">
                <a:latin typeface="Arial Black" panose="020B0A04020102020204" pitchFamily="34" charset="0"/>
              </a:rPr>
              <a:t>Poster &amp; </a:t>
            </a:r>
          </a:p>
          <a:p>
            <a:pPr algn="ctr"/>
            <a:r>
              <a:rPr lang="en-US" sz="4800" b="1" dirty="0" smtClean="0">
                <a:latin typeface="Arial Black" panose="020B0A04020102020204" pitchFamily="34" charset="0"/>
              </a:rPr>
              <a:t>Essay </a:t>
            </a:r>
            <a:r>
              <a:rPr lang="en-US" sz="4800" b="1" dirty="0">
                <a:latin typeface="Arial Black" panose="020B0A04020102020204" pitchFamily="34" charset="0"/>
              </a:rPr>
              <a:t>Ideas</a:t>
            </a:r>
          </a:p>
        </p:txBody>
      </p:sp>
      <p:sp>
        <p:nvSpPr>
          <p:cNvPr id="6" name="Rectangle 5"/>
          <p:cNvSpPr/>
          <p:nvPr/>
        </p:nvSpPr>
        <p:spPr>
          <a:xfrm>
            <a:off x="728108" y="1613386"/>
            <a:ext cx="8356052" cy="4939814"/>
          </a:xfrm>
          <a:prstGeom prst="rect">
            <a:avLst/>
          </a:prstGeom>
        </p:spPr>
        <p:txBody>
          <a:bodyPr wrap="square">
            <a:spAutoFit/>
          </a:bodyPr>
          <a:lstStyle/>
          <a:p>
            <a:pPr marL="457200" indent="-457200">
              <a:lnSpc>
                <a:spcPct val="200000"/>
              </a:lnSpc>
              <a:buFont typeface="Arial" panose="020B0604020202020204" pitchFamily="34" charset="0"/>
              <a:buChar char="•"/>
            </a:pPr>
            <a:r>
              <a:rPr lang="en-US" dirty="0">
                <a:latin typeface="Arial" panose="020B0604020202020204" pitchFamily="34" charset="0"/>
                <a:cs typeface="Arial" panose="020B0604020202020204" pitchFamily="34" charset="0"/>
              </a:rPr>
              <a:t>Research the topic of the theme</a:t>
            </a:r>
          </a:p>
          <a:p>
            <a:pPr marL="457200" indent="-457200">
              <a:lnSpc>
                <a:spcPct val="200000"/>
              </a:lnSpc>
              <a:buFont typeface="Arial" panose="020B0604020202020204" pitchFamily="34" charset="0"/>
              <a:buChar char="•"/>
            </a:pPr>
            <a:r>
              <a:rPr lang="en-US" dirty="0">
                <a:latin typeface="Arial" panose="020B0604020202020204" pitchFamily="34" charset="0"/>
                <a:cs typeface="Arial" panose="020B0604020202020204" pitchFamily="34" charset="0"/>
              </a:rPr>
              <a:t>Brainstorm ideas and make a list</a:t>
            </a:r>
          </a:p>
          <a:p>
            <a:pPr marL="457200" indent="-457200">
              <a:lnSpc>
                <a:spcPct val="200000"/>
              </a:lnSpc>
              <a:buFont typeface="Arial" panose="020B0604020202020204" pitchFamily="34" charset="0"/>
              <a:buChar char="•"/>
            </a:pPr>
            <a:r>
              <a:rPr lang="en-US" dirty="0">
                <a:latin typeface="Arial" panose="020B0604020202020204" pitchFamily="34" charset="0"/>
                <a:cs typeface="Arial" panose="020B0604020202020204" pitchFamily="34" charset="0"/>
              </a:rPr>
              <a:t>Use the theme as your title:</a:t>
            </a:r>
          </a:p>
          <a:p>
            <a:pPr marL="274320" lvl="1" indent="0">
              <a:lnSpc>
                <a:spcPct val="200000"/>
              </a:lnSpc>
              <a:buNone/>
            </a:pP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Watersheds </a:t>
            </a:r>
            <a:r>
              <a:rPr lang="en-US" b="1" dirty="0">
                <a:latin typeface="Arial" panose="020B0604020202020204" pitchFamily="34" charset="0"/>
                <a:cs typeface="Arial" panose="020B0604020202020204" pitchFamily="34" charset="0"/>
              </a:rPr>
              <a:t>– Our Water, Our Home</a:t>
            </a:r>
          </a:p>
          <a:p>
            <a:pPr marL="285750" indent="-285750" algn="just">
              <a:lnSpc>
                <a:spcPct val="200000"/>
              </a:lnSpc>
              <a:buFont typeface="Arial" panose="020B0604020202020204" pitchFamily="34" charset="0"/>
              <a:buChar char="•"/>
            </a:pPr>
            <a:r>
              <a:rPr lang="en-US" dirty="0">
                <a:latin typeface="Arial" panose="020B0604020202020204" pitchFamily="34" charset="0"/>
                <a:cs typeface="Arial" panose="020B0604020202020204" pitchFamily="34" charset="0"/>
              </a:rPr>
              <a:t>Use some of the important water issues from this presentation. </a:t>
            </a:r>
          </a:p>
          <a:p>
            <a:pPr marL="285750" indent="-285750" algn="just">
              <a:lnSpc>
                <a:spcPct val="200000"/>
              </a:lnSpc>
              <a:buFont typeface="Arial" panose="020B0604020202020204" pitchFamily="34" charset="0"/>
              <a:buChar char="•"/>
            </a:pPr>
            <a:r>
              <a:rPr lang="en-US" dirty="0">
                <a:latin typeface="Arial" panose="020B0604020202020204" pitchFamily="34" charset="0"/>
                <a:cs typeface="Arial" panose="020B0604020202020204" pitchFamily="34" charset="0"/>
              </a:rPr>
              <a:t>Look around your community for ideas.</a:t>
            </a:r>
          </a:p>
          <a:p>
            <a:pPr marL="285750" indent="-285750" algn="just">
              <a:lnSpc>
                <a:spcPct val="200000"/>
              </a:lnSpc>
              <a:buFont typeface="Arial" panose="020B0604020202020204" pitchFamily="34" charset="0"/>
              <a:buChar char="•"/>
            </a:pPr>
            <a:r>
              <a:rPr lang="en-US" dirty="0">
                <a:latin typeface="Arial" panose="020B0604020202020204" pitchFamily="34" charset="0"/>
                <a:cs typeface="Arial" panose="020B0604020202020204" pitchFamily="34" charset="0"/>
              </a:rPr>
              <a:t>Talk to professionals in the industry.</a:t>
            </a:r>
          </a:p>
          <a:p>
            <a:pPr marL="285750" indent="-285750" algn="just">
              <a:lnSpc>
                <a:spcPct val="200000"/>
              </a:lnSpc>
              <a:buFont typeface="Arial" panose="020B0604020202020204" pitchFamily="34" charset="0"/>
              <a:buChar char="•"/>
            </a:pPr>
            <a:r>
              <a:rPr lang="en-US" dirty="0">
                <a:latin typeface="Arial" panose="020B0604020202020204" pitchFamily="34" charset="0"/>
                <a:cs typeface="Arial" panose="020B0604020202020204" pitchFamily="34" charset="0"/>
              </a:rPr>
              <a:t>Research </a:t>
            </a:r>
            <a:r>
              <a:rPr lang="en-US" dirty="0" smtClean="0">
                <a:latin typeface="Arial" panose="020B0604020202020204" pitchFamily="34" charset="0"/>
                <a:cs typeface="Arial" panose="020B0604020202020204" pitchFamily="34" charset="0"/>
              </a:rPr>
              <a:t>watersheds </a:t>
            </a:r>
            <a:r>
              <a:rPr lang="en-US" dirty="0">
                <a:latin typeface="Arial" panose="020B0604020202020204" pitchFamily="34" charset="0"/>
                <a:cs typeface="Arial" panose="020B0604020202020204" pitchFamily="34" charset="0"/>
              </a:rPr>
              <a:t>online and use the information found in your poster.</a:t>
            </a:r>
          </a:p>
          <a:p>
            <a:pPr marL="274320" lvl="1" indent="0">
              <a:lnSpc>
                <a:spcPct val="150000"/>
              </a:lnSpc>
              <a:buNone/>
            </a:pPr>
            <a:endParaRPr lang="en-US" b="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5847953"/>
            <a:ext cx="1076341" cy="826690"/>
          </a:xfrm>
          <a:prstGeom prst="rect">
            <a:avLst/>
          </a:prstGeom>
        </p:spPr>
      </p:pic>
    </p:spTree>
    <p:extLst>
      <p:ext uri="{BB962C8B-B14F-4D97-AF65-F5344CB8AC3E}">
        <p14:creationId xmlns:p14="http://schemas.microsoft.com/office/powerpoint/2010/main" val="15497159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200" y="4177"/>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952411" y="380999"/>
            <a:ext cx="5180777" cy="1323439"/>
          </a:xfrm>
          <a:prstGeom prst="rect">
            <a:avLst/>
          </a:prstGeom>
        </p:spPr>
        <p:txBody>
          <a:bodyPr wrap="none">
            <a:spAutoFit/>
          </a:bodyPr>
          <a:lstStyle/>
          <a:p>
            <a:r>
              <a:rPr lang="en-US" sz="4000" b="1" dirty="0" smtClean="0">
                <a:latin typeface="Arial Black" panose="020B0A04020102020204" pitchFamily="34" charset="0"/>
                <a:cs typeface="Arial" panose="020B0604020202020204" pitchFamily="34" charset="0"/>
              </a:rPr>
              <a:t>Poster and Essay </a:t>
            </a:r>
          </a:p>
          <a:p>
            <a:r>
              <a:rPr lang="en-US" sz="4000" b="1" dirty="0" smtClean="0">
                <a:latin typeface="Arial Black" panose="020B0A04020102020204" pitchFamily="34" charset="0"/>
                <a:cs typeface="Arial" panose="020B0604020202020204" pitchFamily="34" charset="0"/>
              </a:rPr>
              <a:t>Contest Deadline</a:t>
            </a:r>
            <a:endParaRPr lang="en-US" sz="4000" b="1" dirty="0">
              <a:latin typeface="Arial Black" panose="020B0A04020102020204" pitchFamily="34" charset="0"/>
              <a:cs typeface="Arial" panose="020B0604020202020204" pitchFamily="34" charset="0"/>
            </a:endParaRPr>
          </a:p>
        </p:txBody>
      </p:sp>
      <p:sp>
        <p:nvSpPr>
          <p:cNvPr id="6" name="Rectangle 5"/>
          <p:cNvSpPr/>
          <p:nvPr/>
        </p:nvSpPr>
        <p:spPr>
          <a:xfrm>
            <a:off x="1070001" y="1747667"/>
            <a:ext cx="7523748" cy="3000821"/>
          </a:xfrm>
          <a:prstGeom prst="rect">
            <a:avLst/>
          </a:prstGeom>
        </p:spPr>
        <p:txBody>
          <a:bodyPr wrap="square">
            <a:spAutoFit/>
          </a:bodyPr>
          <a:lstStyle/>
          <a:p>
            <a:pPr>
              <a:lnSpc>
                <a:spcPct val="150000"/>
              </a:lnSpc>
            </a:pPr>
            <a:r>
              <a:rPr lang="en-US" dirty="0" smtClean="0">
                <a:latin typeface="Arial" panose="020B0604020202020204" pitchFamily="34" charset="0"/>
                <a:cs typeface="Arial" panose="020B0604020202020204" pitchFamily="34" charset="0"/>
              </a:rPr>
              <a:t>Poster and Essay submission deadline is </a:t>
            </a:r>
            <a:r>
              <a:rPr lang="en-US" b="1" dirty="0" smtClean="0">
                <a:solidFill>
                  <a:srgbClr val="FF0000"/>
                </a:solidFill>
                <a:latin typeface="Arial" panose="020B0604020202020204" pitchFamily="34" charset="0"/>
                <a:cs typeface="Arial" panose="020B0604020202020204" pitchFamily="34" charset="0"/>
              </a:rPr>
              <a:t>March 23, 2018 </a:t>
            </a:r>
            <a:endParaRPr lang="en-US" b="1" dirty="0" smtClean="0">
              <a:solidFill>
                <a:srgbClr val="FF0000"/>
              </a:solidFill>
              <a:latin typeface="Arial" panose="020B0604020202020204" pitchFamily="34" charset="0"/>
              <a:cs typeface="Arial" panose="020B0604020202020204" pitchFamily="34" charset="0"/>
            </a:endParaRPr>
          </a:p>
          <a:p>
            <a:pPr>
              <a:lnSpc>
                <a:spcPct val="150000"/>
              </a:lnSpc>
            </a:pPr>
            <a:endParaRPr lang="en-US" b="1" dirty="0">
              <a:solidFill>
                <a:srgbClr val="FF0000"/>
              </a:solidFill>
              <a:latin typeface="Arial" panose="020B0604020202020204" pitchFamily="34" charset="0"/>
              <a:cs typeface="Arial" panose="020B0604020202020204" pitchFamily="34" charset="0"/>
            </a:endParaRPr>
          </a:p>
          <a:p>
            <a:pPr>
              <a:lnSpc>
                <a:spcPct val="150000"/>
              </a:lnSpc>
            </a:pPr>
            <a:r>
              <a:rPr lang="en-US" dirty="0" smtClean="0">
                <a:latin typeface="Arial" panose="020B0604020202020204" pitchFamily="34" charset="0"/>
                <a:cs typeface="Arial" panose="020B0604020202020204" pitchFamily="34" charset="0"/>
              </a:rPr>
              <a:t>Please mail </a:t>
            </a:r>
            <a:r>
              <a:rPr lang="en-US" dirty="0">
                <a:latin typeface="Arial" panose="020B0604020202020204" pitchFamily="34" charset="0"/>
                <a:cs typeface="Arial" panose="020B0604020202020204" pitchFamily="34" charset="0"/>
              </a:rPr>
              <a:t>o</a:t>
            </a:r>
            <a:r>
              <a:rPr lang="en-US" dirty="0" smtClean="0">
                <a:latin typeface="Arial" panose="020B0604020202020204" pitchFamily="34" charset="0"/>
                <a:cs typeface="Arial" panose="020B0604020202020204" pitchFamily="34" charset="0"/>
              </a:rPr>
              <a:t>r drop </a:t>
            </a:r>
            <a:r>
              <a:rPr lang="en-US" dirty="0" smtClean="0">
                <a:latin typeface="Arial" panose="020B0604020202020204" pitchFamily="34" charset="0"/>
                <a:cs typeface="Arial" panose="020B0604020202020204" pitchFamily="34" charset="0"/>
              </a:rPr>
              <a:t>off </a:t>
            </a:r>
            <a:r>
              <a:rPr lang="en-US" dirty="0" smtClean="0">
                <a:latin typeface="Arial" panose="020B0604020202020204" pitchFamily="34" charset="0"/>
                <a:cs typeface="Arial" panose="020B0604020202020204" pitchFamily="34" charset="0"/>
              </a:rPr>
              <a:t>entries at:</a:t>
            </a:r>
          </a:p>
          <a:p>
            <a:pPr>
              <a:lnSpc>
                <a:spcPct val="150000"/>
              </a:lnSpc>
            </a:pPr>
            <a:r>
              <a:rPr lang="en-US" dirty="0" smtClean="0">
                <a:latin typeface="Arial" panose="020B0604020202020204" pitchFamily="34" charset="0"/>
                <a:cs typeface="Arial" panose="020B0604020202020204" pitchFamily="34" charset="0"/>
              </a:rPr>
              <a:t>Hamilton </a:t>
            </a:r>
            <a:r>
              <a:rPr lang="en-US" dirty="0" smtClean="0">
                <a:latin typeface="Arial" panose="020B0604020202020204" pitchFamily="34" charset="0"/>
                <a:cs typeface="Arial" panose="020B0604020202020204" pitchFamily="34" charset="0"/>
              </a:rPr>
              <a:t>County Soil and Water Conservation District </a:t>
            </a:r>
            <a:endParaRPr lang="en-US" dirty="0" smtClean="0">
              <a:latin typeface="Arial" panose="020B0604020202020204" pitchFamily="34" charset="0"/>
              <a:cs typeface="Arial" panose="020B0604020202020204" pitchFamily="34" charset="0"/>
            </a:endParaRPr>
          </a:p>
          <a:p>
            <a:pPr>
              <a:lnSpc>
                <a:spcPct val="150000"/>
              </a:lnSpc>
            </a:pPr>
            <a:r>
              <a:rPr lang="en-US" dirty="0" smtClean="0">
                <a:latin typeface="Arial" panose="020B0604020202020204" pitchFamily="34" charset="0"/>
                <a:cs typeface="Arial" panose="020B0604020202020204" pitchFamily="34" charset="0"/>
              </a:rPr>
              <a:t>1325 </a:t>
            </a:r>
            <a:r>
              <a:rPr lang="en-US" dirty="0" smtClean="0">
                <a:latin typeface="Arial" panose="020B0604020202020204" pitchFamily="34" charset="0"/>
                <a:cs typeface="Arial" panose="020B0604020202020204" pitchFamily="34" charset="0"/>
              </a:rPr>
              <a:t>E. Kemper Road, Cincinnati, OH </a:t>
            </a:r>
            <a:r>
              <a:rPr lang="en-US" dirty="0" smtClean="0">
                <a:latin typeface="Arial" panose="020B0604020202020204" pitchFamily="34" charset="0"/>
                <a:cs typeface="Arial" panose="020B0604020202020204" pitchFamily="34" charset="0"/>
              </a:rPr>
              <a:t>45246</a:t>
            </a:r>
          </a:p>
          <a:p>
            <a:pPr>
              <a:lnSpc>
                <a:spcPct val="150000"/>
              </a:lnSpc>
            </a:pPr>
            <a:endParaRPr lang="en-US" dirty="0" smtClean="0">
              <a:latin typeface="Arial" panose="020B0604020202020204" pitchFamily="34" charset="0"/>
              <a:cs typeface="Arial" panose="020B0604020202020204" pitchFamily="34" charset="0"/>
            </a:endParaRPr>
          </a:p>
          <a:p>
            <a:pPr>
              <a:lnSpc>
                <a:spcPct val="150000"/>
              </a:lnSpc>
            </a:pPr>
            <a:r>
              <a:rPr lang="en-US" dirty="0" smtClean="0">
                <a:latin typeface="Arial" panose="020B0604020202020204" pitchFamily="34" charset="0"/>
                <a:cs typeface="Arial" panose="020B0604020202020204" pitchFamily="34" charset="0"/>
              </a:rPr>
              <a:t>Please call </a:t>
            </a:r>
            <a:r>
              <a:rPr lang="en-US" dirty="0" smtClean="0">
                <a:latin typeface="Arial" panose="020B0604020202020204" pitchFamily="34" charset="0"/>
                <a:cs typeface="Arial" panose="020B0604020202020204" pitchFamily="34" charset="0"/>
              </a:rPr>
              <a:t>if you are unable to drop off </a:t>
            </a:r>
            <a:r>
              <a:rPr lang="en-US" dirty="0" smtClean="0">
                <a:latin typeface="Arial" panose="020B0604020202020204" pitchFamily="34" charset="0"/>
                <a:cs typeface="Arial" panose="020B0604020202020204" pitchFamily="34" charset="0"/>
              </a:rPr>
              <a:t>entries.</a:t>
            </a:r>
            <a:endParaRPr lang="en-US"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2" name="Picture 1"/>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6200000">
            <a:off x="5674138" y="4687776"/>
            <a:ext cx="1785072" cy="1785072"/>
          </a:xfrm>
          <a:prstGeom prst="rect">
            <a:avLst/>
          </a:prstGeom>
        </p:spPr>
      </p:pic>
      <p:pic>
        <p:nvPicPr>
          <p:cNvPr id="3" name="Picture 2"/>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9080311">
            <a:off x="1947661" y="4462260"/>
            <a:ext cx="2424925" cy="2424925"/>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40" y="5847953"/>
            <a:ext cx="1076341" cy="826690"/>
          </a:xfrm>
          <a:prstGeom prst="rect">
            <a:avLst/>
          </a:prstGeom>
        </p:spPr>
      </p:pic>
    </p:spTree>
    <p:extLst>
      <p:ext uri="{BB962C8B-B14F-4D97-AF65-F5344CB8AC3E}">
        <p14:creationId xmlns:p14="http://schemas.microsoft.com/office/powerpoint/2010/main" val="78646920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62200" y="607450"/>
            <a:ext cx="5353712" cy="707886"/>
          </a:xfrm>
          <a:prstGeom prst="rect">
            <a:avLst/>
          </a:prstGeom>
        </p:spPr>
        <p:txBody>
          <a:bodyPr wrap="square">
            <a:spAutoFit/>
          </a:bodyPr>
          <a:lstStyle/>
          <a:p>
            <a:r>
              <a:rPr lang="en-US" sz="4000" b="1" dirty="0">
                <a:latin typeface="Arial Black" panose="020B0A04020102020204" pitchFamily="34" charset="0"/>
              </a:rPr>
              <a:t>Judging Criteria</a:t>
            </a:r>
          </a:p>
        </p:txBody>
      </p:sp>
      <p:sp>
        <p:nvSpPr>
          <p:cNvPr id="6" name="Rectangle 5"/>
          <p:cNvSpPr/>
          <p:nvPr/>
        </p:nvSpPr>
        <p:spPr>
          <a:xfrm>
            <a:off x="228600" y="1839119"/>
            <a:ext cx="4572000" cy="2862322"/>
          </a:xfrm>
          <a:prstGeom prst="rect">
            <a:avLst/>
          </a:prstGeom>
        </p:spPr>
        <p:txBody>
          <a:bodyPr>
            <a:spAutoFit/>
          </a:bodyPr>
          <a:lstStyle/>
          <a:p>
            <a:pPr marL="285750" indent="-285750">
              <a:lnSpc>
                <a:spcPct val="250000"/>
              </a:lnSpc>
              <a:buFont typeface="Arial" panose="020B0604020202020204" pitchFamily="34" charset="0"/>
              <a:buChar char="•"/>
            </a:pPr>
            <a:r>
              <a:rPr lang="en-US" dirty="0">
                <a:latin typeface="Arial" panose="020B0604020202020204" pitchFamily="34" charset="0"/>
                <a:cs typeface="Arial" panose="020B0604020202020204" pitchFamily="34" charset="0"/>
              </a:rPr>
              <a:t>Conservation message—50 percent </a:t>
            </a:r>
          </a:p>
          <a:p>
            <a:pPr marL="285750" indent="-285750">
              <a:lnSpc>
                <a:spcPct val="250000"/>
              </a:lnSpc>
              <a:buFont typeface="Arial" panose="020B0604020202020204" pitchFamily="34" charset="0"/>
              <a:buChar char="•"/>
            </a:pPr>
            <a:r>
              <a:rPr lang="en-US" dirty="0">
                <a:latin typeface="Arial" panose="020B0604020202020204" pitchFamily="34" charset="0"/>
                <a:cs typeface="Arial" panose="020B0604020202020204" pitchFamily="34" charset="0"/>
              </a:rPr>
              <a:t>Visual effectiveness—30 percent </a:t>
            </a:r>
          </a:p>
          <a:p>
            <a:pPr marL="285750" indent="-285750">
              <a:lnSpc>
                <a:spcPct val="250000"/>
              </a:lnSpc>
              <a:buFont typeface="Arial" panose="020B0604020202020204" pitchFamily="34" charset="0"/>
              <a:buChar char="•"/>
            </a:pPr>
            <a:r>
              <a:rPr lang="en-US" dirty="0">
                <a:latin typeface="Arial" panose="020B0604020202020204" pitchFamily="34" charset="0"/>
                <a:cs typeface="Arial" panose="020B0604020202020204" pitchFamily="34" charset="0"/>
              </a:rPr>
              <a:t>Originality—10 percent and </a:t>
            </a:r>
          </a:p>
          <a:p>
            <a:pPr marL="285750" indent="-285750">
              <a:lnSpc>
                <a:spcPct val="250000"/>
              </a:lnSpc>
              <a:buFont typeface="Arial" panose="020B0604020202020204" pitchFamily="34" charset="0"/>
              <a:buChar char="•"/>
            </a:pPr>
            <a:r>
              <a:rPr lang="en-US" dirty="0">
                <a:latin typeface="Arial" panose="020B0604020202020204" pitchFamily="34" charset="0"/>
                <a:cs typeface="Arial" panose="020B0604020202020204" pitchFamily="34" charset="0"/>
              </a:rPr>
              <a:t>Universal appeal—10 percent </a:t>
            </a:r>
          </a:p>
        </p:txBody>
      </p:sp>
      <p:pic>
        <p:nvPicPr>
          <p:cNvPr id="8" name="Picture 7"/>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48596" y="2743200"/>
            <a:ext cx="4678571" cy="2742611"/>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200" y="5842091"/>
            <a:ext cx="1076341" cy="826690"/>
          </a:xfrm>
          <a:prstGeom prst="rect">
            <a:avLst/>
          </a:prstGeom>
        </p:spPr>
      </p:pic>
    </p:spTree>
    <p:extLst>
      <p:ext uri="{BB962C8B-B14F-4D97-AF65-F5344CB8AC3E}">
        <p14:creationId xmlns:p14="http://schemas.microsoft.com/office/powerpoint/2010/main" val="378711291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0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14574" y="762000"/>
            <a:ext cx="8400826" cy="646331"/>
          </a:xfrm>
          <a:prstGeom prst="rect">
            <a:avLst/>
          </a:prstGeom>
        </p:spPr>
        <p:txBody>
          <a:bodyPr wrap="none">
            <a:spAutoFit/>
          </a:bodyPr>
          <a:lstStyle/>
          <a:p>
            <a:r>
              <a:rPr lang="en-US" sz="3600" b="1" dirty="0">
                <a:latin typeface="Arial Black" panose="020B0A04020102020204" pitchFamily="34" charset="0"/>
                <a:cs typeface="Arial" panose="020B0604020202020204" pitchFamily="34" charset="0"/>
              </a:rPr>
              <a:t>For Additional NACD Information</a:t>
            </a:r>
          </a:p>
        </p:txBody>
      </p:sp>
      <p:sp>
        <p:nvSpPr>
          <p:cNvPr id="6" name="Rectangle 5"/>
          <p:cNvSpPr/>
          <p:nvPr/>
        </p:nvSpPr>
        <p:spPr>
          <a:xfrm>
            <a:off x="702397" y="2590800"/>
            <a:ext cx="8221024" cy="2585323"/>
          </a:xfrm>
          <a:prstGeom prst="rect">
            <a:avLst/>
          </a:prstGeom>
        </p:spPr>
        <p:txBody>
          <a:bodyPr wrap="square">
            <a:spAutoFit/>
          </a:bodyPr>
          <a:lstStyle/>
          <a:p>
            <a:pPr>
              <a:lnSpc>
                <a:spcPct val="150000"/>
              </a:lnSpc>
              <a:defRPr/>
            </a:pPr>
            <a:r>
              <a:rPr lang="en-US" dirty="0">
                <a:latin typeface="Arial" panose="020B0604020202020204" pitchFamily="34" charset="0"/>
                <a:cs typeface="Arial" panose="020B0604020202020204" pitchFamily="34" charset="0"/>
              </a:rPr>
              <a:t>Visit </a:t>
            </a:r>
            <a:r>
              <a:rPr lang="en-US" dirty="0">
                <a:latin typeface="Arial" panose="020B0604020202020204" pitchFamily="34" charset="0"/>
                <a:cs typeface="Arial" panose="020B0604020202020204" pitchFamily="34" charset="0"/>
                <a:hlinkClick r:id="rId4"/>
              </a:rPr>
              <a:t>http://www.nacdnet.org/general-resources/stewardship-program/</a:t>
            </a:r>
            <a:r>
              <a:rPr lang="en-US" dirty="0">
                <a:latin typeface="Arial" panose="020B0604020202020204" pitchFamily="34" charset="0"/>
                <a:cs typeface="Arial" panose="020B0604020202020204" pitchFamily="34" charset="0"/>
              </a:rPr>
              <a:t> </a:t>
            </a:r>
          </a:p>
          <a:p>
            <a:pPr>
              <a:lnSpc>
                <a:spcPct val="150000"/>
              </a:lnSpc>
              <a:defRPr/>
            </a:pPr>
            <a:endParaRPr lang="en-US" dirty="0">
              <a:latin typeface="Arial" panose="020B0604020202020204" pitchFamily="34" charset="0"/>
              <a:cs typeface="Arial" panose="020B0604020202020204" pitchFamily="34" charset="0"/>
            </a:endParaRPr>
          </a:p>
          <a:p>
            <a:pPr>
              <a:lnSpc>
                <a:spcPct val="150000"/>
              </a:lnSpc>
              <a:defRPr/>
            </a:pPr>
            <a:r>
              <a:rPr lang="en-US" dirty="0">
                <a:latin typeface="Arial" panose="020B0604020202020204" pitchFamily="34" charset="0"/>
                <a:cs typeface="Arial" panose="020B0604020202020204" pitchFamily="34" charset="0"/>
              </a:rPr>
              <a:t>Entry Forms, </a:t>
            </a:r>
            <a:r>
              <a:rPr lang="en-US" dirty="0" smtClean="0">
                <a:latin typeface="Arial" panose="020B0604020202020204" pitchFamily="34" charset="0"/>
                <a:cs typeface="Arial" panose="020B0604020202020204" pitchFamily="34" charset="0"/>
              </a:rPr>
              <a:t>Rules, </a:t>
            </a:r>
            <a:r>
              <a:rPr lang="en-US" dirty="0">
                <a:latin typeface="Arial" panose="020B0604020202020204" pitchFamily="34" charset="0"/>
                <a:cs typeface="Arial" panose="020B0604020202020204" pitchFamily="34" charset="0"/>
              </a:rPr>
              <a:t>and Resource PDF files are also available for download on the contest page.</a:t>
            </a:r>
          </a:p>
          <a:p>
            <a:pPr>
              <a:lnSpc>
                <a:spcPct val="150000"/>
              </a:lnSpc>
              <a:defRPr/>
            </a:pPr>
            <a:r>
              <a:rPr lang="en-US" dirty="0">
                <a:latin typeface="Arial" panose="020B0604020202020204" pitchFamily="34" charset="0"/>
                <a:cs typeface="Arial" panose="020B0604020202020204" pitchFamily="34" charset="0"/>
                <a:hlinkClick r:id="rId5"/>
              </a:rPr>
              <a:t>http://www.nacdnet.org/education/contests</a:t>
            </a:r>
            <a:r>
              <a:rPr lang="en-US" dirty="0">
                <a:latin typeface="Arial" panose="020B0604020202020204" pitchFamily="34" charset="0"/>
                <a:cs typeface="Arial" panose="020B0604020202020204" pitchFamily="34" charset="0"/>
              </a:rPr>
              <a:t> </a:t>
            </a:r>
          </a:p>
          <a:p>
            <a:pPr>
              <a:lnSpc>
                <a:spcPct val="150000"/>
              </a:lnSpc>
              <a:defRPr/>
            </a:pPr>
            <a:r>
              <a:rPr lang="en-US" dirty="0">
                <a:latin typeface="Arial" panose="020B0604020202020204" pitchFamily="34" charset="0"/>
                <a:cs typeface="Arial" panose="020B0604020202020204" pitchFamily="34" charset="0"/>
              </a:rPr>
              <a:t>	</a:t>
            </a:r>
          </a:p>
        </p:txBody>
      </p:sp>
      <p:pic>
        <p:nvPicPr>
          <p:cNvPr id="7" name="Picture 6"/>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205" y="5847953"/>
            <a:ext cx="1076341" cy="826690"/>
          </a:xfrm>
          <a:prstGeom prst="rect">
            <a:avLst/>
          </a:prstGeom>
        </p:spPr>
      </p:pic>
    </p:spTree>
    <p:extLst>
      <p:ext uri="{BB962C8B-B14F-4D97-AF65-F5344CB8AC3E}">
        <p14:creationId xmlns:p14="http://schemas.microsoft.com/office/powerpoint/2010/main" val="109266479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51397"/>
            <a:ext cx="9144000" cy="7029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ctrTitle"/>
          </p:nvPr>
        </p:nvSpPr>
        <p:spPr>
          <a:xfrm>
            <a:off x="685800" y="-23031"/>
            <a:ext cx="7772400" cy="1470025"/>
          </a:xfrm>
        </p:spPr>
        <p:txBody>
          <a:bodyPr>
            <a:normAutofit/>
          </a:bodyPr>
          <a:lstStyle/>
          <a:p>
            <a:pPr algn="ctr"/>
            <a:r>
              <a:rPr lang="en-US" sz="4000" dirty="0">
                <a:latin typeface="Arial Black" panose="020B0A04020102020204" pitchFamily="34" charset="0"/>
              </a:rPr>
              <a:t>How does Water flow in a Watershed?</a:t>
            </a:r>
          </a:p>
        </p:txBody>
      </p:sp>
      <p:pic>
        <p:nvPicPr>
          <p:cNvPr id="7" name="Picture 18" descr="C:\Users\sunser\AppData\Local\Microsoft\Windows\Temporary Internet Files\Content.IE5\HPU0B4SV\MP900444119[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9094" y="1831170"/>
            <a:ext cx="3483562" cy="2746656"/>
          </a:xfrm>
          <a:prstGeom prst="rect">
            <a:avLst/>
          </a:prstGeom>
          <a:ln>
            <a:noFill/>
          </a:ln>
          <a:effectLst>
            <a:outerShdw blurRad="292100" dist="139700" dir="2700000" algn="tl" rotWithShape="0">
              <a:srgbClr val="333333">
                <a:alpha val="65000"/>
              </a:srgbClr>
            </a:outerShdw>
          </a:effectLst>
        </p:spPr>
      </p:pic>
      <p:pic>
        <p:nvPicPr>
          <p:cNvPr id="8" name="Picture 19" descr="C:\Users\sunser\AppData\Local\Microsoft\Windows\Temporary Internet Files\Content.IE5\HPU0B4SV\MP900400740[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64656" y="1586863"/>
            <a:ext cx="3572022" cy="2380418"/>
          </a:xfrm>
          <a:prstGeom prst="rect">
            <a:avLst/>
          </a:prstGeom>
          <a:ln>
            <a:noFill/>
          </a:ln>
          <a:effectLst>
            <a:outerShdw blurRad="292100" dist="139700" dir="2700000" algn="tl" rotWithShape="0">
              <a:srgbClr val="333333">
                <a:alpha val="65000"/>
              </a:srgbClr>
            </a:outerShdw>
          </a:effectLst>
        </p:spPr>
      </p:pic>
      <p:pic>
        <p:nvPicPr>
          <p:cNvPr id="9" name="Picture 12" descr="C:\Users\sunser\AppData\Local\Microsoft\Windows\Temporary Internet Files\Content.IE5\HPU0B4SV\MP900144717[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14800" y="4247019"/>
            <a:ext cx="3503323" cy="2312193"/>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720" y="5809417"/>
            <a:ext cx="1076341" cy="826690"/>
          </a:xfrm>
          <a:prstGeom prst="rect">
            <a:avLst/>
          </a:prstGeom>
        </p:spPr>
      </p:pic>
    </p:spTree>
    <p:extLst>
      <p:ext uri="{BB962C8B-B14F-4D97-AF65-F5344CB8AC3E}">
        <p14:creationId xmlns:p14="http://schemas.microsoft.com/office/powerpoint/2010/main" val="269126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wellpumps.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05749" y="3027998"/>
            <a:ext cx="2332502" cy="3380983"/>
          </a:xfrm>
          <a:prstGeom prst="roundRect">
            <a:avLst/>
          </a:prstGeom>
        </p:spPr>
      </p:pic>
      <p:sp>
        <p:nvSpPr>
          <p:cNvPr id="2" name="Title 1"/>
          <p:cNvSpPr>
            <a:spLocks noGrp="1"/>
          </p:cNvSpPr>
          <p:nvPr>
            <p:ph type="ctrTitle"/>
          </p:nvPr>
        </p:nvSpPr>
        <p:spPr>
          <a:xfrm>
            <a:off x="685800" y="186974"/>
            <a:ext cx="7772400" cy="1470025"/>
          </a:xfrm>
        </p:spPr>
        <p:txBody>
          <a:bodyPr>
            <a:normAutofit/>
          </a:bodyPr>
          <a:lstStyle/>
          <a:p>
            <a:pPr algn="ctr"/>
            <a:r>
              <a:rPr lang="en-US" sz="4000" dirty="0">
                <a:latin typeface="Arial Black" panose="020B0A04020102020204" pitchFamily="34" charset="0"/>
              </a:rPr>
              <a:t>Flowing through the Watershed</a:t>
            </a:r>
          </a:p>
        </p:txBody>
      </p:sp>
      <p:pic>
        <p:nvPicPr>
          <p:cNvPr id="10" name="Picture 9" descr="Underground_pipes.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29023" y="2352466"/>
            <a:ext cx="2745473" cy="301269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12" name="Picture 11" descr="loose_packed_soil.jpg"/>
          <p:cNvPicPr>
            <a:picLocks noChangeAspect="1"/>
          </p:cNvPicPr>
          <p:nvPr/>
        </p:nvPicPr>
        <p:blipFill>
          <a:blip r:embed="rId7" cstate="email">
            <a:clrChange>
              <a:clrFrom>
                <a:srgbClr val="FFFEFD"/>
              </a:clrFrom>
              <a:clrTo>
                <a:srgbClr val="FFFEFD">
                  <a:alpha val="0"/>
                </a:srgbClr>
              </a:clrTo>
            </a:clrChange>
            <a:extLst>
              <a:ext uri="{28A0092B-C50C-407E-A947-70E740481C1C}">
                <a14:useLocalDpi xmlns:a14="http://schemas.microsoft.com/office/drawing/2010/main"/>
              </a:ext>
            </a:extLst>
          </a:blip>
          <a:stretch>
            <a:fillRect/>
          </a:stretch>
        </p:blipFill>
        <p:spPr>
          <a:xfrm>
            <a:off x="152400" y="1249222"/>
            <a:ext cx="3581400" cy="4178300"/>
          </a:xfrm>
          <a:prstGeom prst="roundRect">
            <a:avLst/>
          </a:prstGeom>
        </p:spPr>
      </p:pic>
      <p:pic>
        <p:nvPicPr>
          <p:cNvPr id="8" name="Picture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400" y="5830368"/>
            <a:ext cx="1076341" cy="826690"/>
          </a:xfrm>
          <a:prstGeom prst="rect">
            <a:avLst/>
          </a:prstGeom>
        </p:spPr>
      </p:pic>
    </p:spTree>
    <p:extLst>
      <p:ext uri="{BB962C8B-B14F-4D97-AF65-F5344CB8AC3E}">
        <p14:creationId xmlns:p14="http://schemas.microsoft.com/office/powerpoint/2010/main" val="30113391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51962"/>
            <a:ext cx="9144000" cy="700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116656"/>
            <a:ext cx="7772400" cy="1079628"/>
          </a:xfrm>
        </p:spPr>
        <p:txBody>
          <a:bodyPr>
            <a:noAutofit/>
          </a:bodyPr>
          <a:lstStyle/>
          <a:p>
            <a:pPr algn="ctr"/>
            <a:r>
              <a:rPr lang="en-US" sz="4000" dirty="0">
                <a:latin typeface="Arial Black" panose="020B0A04020102020204" pitchFamily="34" charset="0"/>
              </a:rPr>
              <a:t>Not all Watersheds                           are Alike</a:t>
            </a:r>
          </a:p>
        </p:txBody>
      </p:sp>
      <p:pic>
        <p:nvPicPr>
          <p:cNvPr id="3" name="Picture 3" descr="C:\Users\sunser\AppData\Local\Microsoft\Windows\Temporary Internet Files\Content.IE5\QMM4XUL0\MP900443698[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1464901"/>
            <a:ext cx="3810000" cy="2461914"/>
          </a:xfrm>
          <a:prstGeom prst="rect">
            <a:avLst/>
          </a:prstGeom>
          <a:ln>
            <a:noFill/>
          </a:ln>
          <a:effectLst>
            <a:outerShdw blurRad="292100" dist="139700" dir="2700000" algn="tl" rotWithShape="0">
              <a:srgbClr val="333333">
                <a:alpha val="65000"/>
              </a:srgbClr>
            </a:outerShdw>
          </a:effectLst>
        </p:spPr>
      </p:pic>
      <p:pic>
        <p:nvPicPr>
          <p:cNvPr id="7171" name="Picture 3" descr="C:\Users\Susie Q\AppData\Local\Microsoft\Windows\Temporary Internet Files\Content.IE5\EEVJGDS0\MP900400540[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29200" y="1438872"/>
            <a:ext cx="3719471" cy="24786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9" name="Picture 8" descr="Death Valley photo.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99043" y="4006807"/>
            <a:ext cx="3573157" cy="2679868"/>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58" y="5847953"/>
            <a:ext cx="1076341" cy="826690"/>
          </a:xfrm>
          <a:prstGeom prst="rect">
            <a:avLst/>
          </a:prstGeom>
        </p:spPr>
      </p:pic>
    </p:spTree>
    <p:extLst>
      <p:ext uri="{BB962C8B-B14F-4D97-AF65-F5344CB8AC3E}">
        <p14:creationId xmlns:p14="http://schemas.microsoft.com/office/powerpoint/2010/main" val="35505332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769060" y="304800"/>
            <a:ext cx="7772400" cy="713563"/>
          </a:xfrm>
        </p:spPr>
        <p:txBody>
          <a:bodyPr>
            <a:normAutofit/>
          </a:bodyPr>
          <a:lstStyle/>
          <a:p>
            <a:pPr algn="ctr"/>
            <a:r>
              <a:rPr lang="en-US" sz="4000" dirty="0">
                <a:latin typeface="Arial Black" panose="020B0A04020102020204" pitchFamily="34" charset="0"/>
              </a:rPr>
              <a:t>Where is the Watershed?</a:t>
            </a:r>
          </a:p>
        </p:txBody>
      </p:sp>
      <p:pic>
        <p:nvPicPr>
          <p:cNvPr id="7" name="Content Placeholder 4" descr="US_Watershed_map1.jpg"/>
          <p:cNvPicPr>
            <a:picLocks noChangeAspect="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1630363" y="1676400"/>
            <a:ext cx="6553200" cy="4871211"/>
          </a:xfrm>
          <a:prstGeom prst="roundRect">
            <a:avLst/>
          </a:prstGeom>
        </p:spPr>
      </p:pic>
      <p:pic>
        <p:nvPicPr>
          <p:cNvPr id="9" name="Picture 8"/>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5842091"/>
            <a:ext cx="1076341" cy="826690"/>
          </a:xfrm>
          <a:prstGeom prst="rect">
            <a:avLst/>
          </a:prstGeom>
        </p:spPr>
      </p:pic>
    </p:spTree>
    <p:extLst>
      <p:ext uri="{BB962C8B-B14F-4D97-AF65-F5344CB8AC3E}">
        <p14:creationId xmlns:p14="http://schemas.microsoft.com/office/powerpoint/2010/main" val="2754411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777081" y="-29080"/>
            <a:ext cx="7772400" cy="1283568"/>
          </a:xfrm>
        </p:spPr>
        <p:txBody>
          <a:bodyPr>
            <a:noAutofit/>
          </a:bodyPr>
          <a:lstStyle/>
          <a:p>
            <a:pPr algn="ctr"/>
            <a:r>
              <a:rPr lang="en-US" sz="4000" dirty="0">
                <a:latin typeface="Arial Black" panose="020B0A04020102020204" pitchFamily="34" charset="0"/>
              </a:rPr>
              <a:t>Who Lives in the Watersheds?</a:t>
            </a:r>
          </a:p>
        </p:txBody>
      </p:sp>
      <p:pic>
        <p:nvPicPr>
          <p:cNvPr id="3" name="Picture 2" descr="Deer_drinking_stream.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4026" y="1197015"/>
            <a:ext cx="2638645" cy="2505456"/>
          </a:xfrm>
          <a:prstGeom prst="rect">
            <a:avLst/>
          </a:prstGeom>
          <a:ln>
            <a:noFill/>
          </a:ln>
          <a:effectLst>
            <a:outerShdw blurRad="292100" dist="139700" dir="2700000" algn="tl" rotWithShape="0">
              <a:srgbClr val="333333">
                <a:alpha val="65000"/>
              </a:srgbClr>
            </a:outerShdw>
          </a:effectLst>
        </p:spPr>
      </p:pic>
      <p:pic>
        <p:nvPicPr>
          <p:cNvPr id="22530" name="Picture 2" descr="animals,birds,eagles,fowls,golden eagles,nature,Photographs"/>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992002" y="1636832"/>
            <a:ext cx="3008139" cy="1967504"/>
          </a:xfrm>
          <a:prstGeom prst="rect">
            <a:avLst/>
          </a:prstGeom>
          <a:ln>
            <a:noFill/>
          </a:ln>
          <a:effectLst>
            <a:outerShdw blurRad="292100" dist="139700" dir="2700000" algn="tl" rotWithShape="0">
              <a:srgbClr val="333333">
                <a:alpha val="65000"/>
              </a:srgbClr>
            </a:outerShdw>
          </a:effectLst>
        </p:spPr>
      </p:pic>
      <p:pic>
        <p:nvPicPr>
          <p:cNvPr id="22532" name="Picture 4" descr="C:\Users\sunser\AppData\Local\Microsoft\Windows\Temporary Internet Files\Content.IE5\8ZI7JHDM\MP900405036[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68932" y="3933718"/>
            <a:ext cx="2746468" cy="1837512"/>
          </a:xfrm>
          <a:prstGeom prst="rect">
            <a:avLst/>
          </a:prstGeom>
          <a:ln>
            <a:noFill/>
          </a:ln>
          <a:effectLst>
            <a:outerShdw blurRad="292100" dist="139700" dir="2700000" algn="tl" rotWithShape="0">
              <a:srgbClr val="333333">
                <a:alpha val="65000"/>
              </a:srgbClr>
            </a:outerShdw>
          </a:effectLst>
        </p:spPr>
      </p:pic>
      <p:pic>
        <p:nvPicPr>
          <p:cNvPr id="22534" name="Picture 6" descr="C:\Users\sunser\AppData\Local\Microsoft\Windows\Temporary Internet Files\Content.IE5\QMM4XUL0\MP900262640[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061224" y="3829786"/>
            <a:ext cx="1644362" cy="2478938"/>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4" name="Picture 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8366" y="3829786"/>
            <a:ext cx="3636226" cy="2045377"/>
          </a:xfrm>
          <a:prstGeom prst="rect">
            <a:avLst/>
          </a:prstGeom>
        </p:spPr>
      </p:pic>
      <p:pic>
        <p:nvPicPr>
          <p:cNvPr id="5" name="Picture 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006530" y="1491649"/>
            <a:ext cx="2841614" cy="2130055"/>
          </a:xfrm>
          <a:prstGeom prst="rect">
            <a:avLst/>
          </a:prstGeom>
        </p:spPr>
      </p:pic>
      <p:pic>
        <p:nvPicPr>
          <p:cNvPr id="11" name="Picture 10"/>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00580" y="6005413"/>
            <a:ext cx="1076341" cy="826690"/>
          </a:xfrm>
          <a:prstGeom prst="rect">
            <a:avLst/>
          </a:prstGeom>
        </p:spPr>
      </p:pic>
    </p:spTree>
    <p:extLst>
      <p:ext uri="{BB962C8B-B14F-4D97-AF65-F5344CB8AC3E}">
        <p14:creationId xmlns:p14="http://schemas.microsoft.com/office/powerpoint/2010/main" val="35907409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0"/>
                                        </p:tgtEl>
                                        <p:attrNameLst>
                                          <p:attrName>style.visibility</p:attrName>
                                        </p:attrNameLst>
                                      </p:cBhvr>
                                      <p:to>
                                        <p:strVal val="visible"/>
                                      </p:to>
                                    </p:set>
                                    <p:anim calcmode="lin" valueType="num">
                                      <p:cBhvr additive="base">
                                        <p:cTn id="13" dur="500" fill="hold"/>
                                        <p:tgtEl>
                                          <p:spTgt spid="22530"/>
                                        </p:tgtEl>
                                        <p:attrNameLst>
                                          <p:attrName>ppt_x</p:attrName>
                                        </p:attrNameLst>
                                      </p:cBhvr>
                                      <p:tavLst>
                                        <p:tav tm="0">
                                          <p:val>
                                            <p:strVal val="#ppt_x"/>
                                          </p:val>
                                        </p:tav>
                                        <p:tav tm="100000">
                                          <p:val>
                                            <p:strVal val="#ppt_x"/>
                                          </p:val>
                                        </p:tav>
                                      </p:tavLst>
                                    </p:anim>
                                    <p:anim calcmode="lin" valueType="num">
                                      <p:cBhvr additive="base">
                                        <p:cTn id="14"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532"/>
                                        </p:tgtEl>
                                        <p:attrNameLst>
                                          <p:attrName>style.visibility</p:attrName>
                                        </p:attrNameLst>
                                      </p:cBhvr>
                                      <p:to>
                                        <p:strVal val="visible"/>
                                      </p:to>
                                    </p:set>
                                    <p:anim calcmode="lin" valueType="num">
                                      <p:cBhvr additive="base">
                                        <p:cTn id="19" dur="500" fill="hold"/>
                                        <p:tgtEl>
                                          <p:spTgt spid="22532"/>
                                        </p:tgtEl>
                                        <p:attrNameLst>
                                          <p:attrName>ppt_x</p:attrName>
                                        </p:attrNameLst>
                                      </p:cBhvr>
                                      <p:tavLst>
                                        <p:tav tm="0">
                                          <p:val>
                                            <p:strVal val="#ppt_x"/>
                                          </p:val>
                                        </p:tav>
                                        <p:tav tm="100000">
                                          <p:val>
                                            <p:strVal val="#ppt_x"/>
                                          </p:val>
                                        </p:tav>
                                      </p:tavLst>
                                    </p:anim>
                                    <p:anim calcmode="lin" valueType="num">
                                      <p:cBhvr additive="base">
                                        <p:cTn id="20"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534"/>
                                        </p:tgtEl>
                                        <p:attrNameLst>
                                          <p:attrName>style.visibility</p:attrName>
                                        </p:attrNameLst>
                                      </p:cBhvr>
                                      <p:to>
                                        <p:strVal val="visible"/>
                                      </p:to>
                                    </p:set>
                                    <p:anim calcmode="lin" valueType="num">
                                      <p:cBhvr additive="base">
                                        <p:cTn id="25" dur="500" fill="hold"/>
                                        <p:tgtEl>
                                          <p:spTgt spid="22534"/>
                                        </p:tgtEl>
                                        <p:attrNameLst>
                                          <p:attrName>ppt_x</p:attrName>
                                        </p:attrNameLst>
                                      </p:cBhvr>
                                      <p:tavLst>
                                        <p:tav tm="0">
                                          <p:val>
                                            <p:strVal val="#ppt_x"/>
                                          </p:val>
                                        </p:tav>
                                        <p:tav tm="100000">
                                          <p:val>
                                            <p:strVal val="#ppt_x"/>
                                          </p:val>
                                        </p:tav>
                                      </p:tavLst>
                                    </p:anim>
                                    <p:anim calcmode="lin" valueType="num">
                                      <p:cBhvr additive="base">
                                        <p:cTn id="26"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304800"/>
            <a:ext cx="7772400" cy="811848"/>
          </a:xfrm>
        </p:spPr>
        <p:txBody>
          <a:bodyPr/>
          <a:lstStyle/>
          <a:p>
            <a:pPr algn="ctr"/>
            <a:r>
              <a:rPr lang="en-US" sz="4000" dirty="0">
                <a:latin typeface="Arial Black" panose="020B0A04020102020204" pitchFamily="34" charset="0"/>
              </a:rPr>
              <a:t>Drinking</a:t>
            </a:r>
            <a:r>
              <a:rPr lang="en-US" dirty="0">
                <a:solidFill>
                  <a:schemeClr val="bg1"/>
                </a:solidFill>
              </a:rPr>
              <a:t> </a:t>
            </a:r>
            <a:r>
              <a:rPr lang="en-US" sz="4000" dirty="0">
                <a:latin typeface="Arial Black" panose="020B0A04020102020204" pitchFamily="34" charset="0"/>
              </a:rPr>
              <a:t>Shed Water</a:t>
            </a:r>
          </a:p>
        </p:txBody>
      </p:sp>
      <p:pic>
        <p:nvPicPr>
          <p:cNvPr id="8" name="Content Placeholder 4" descr="Recycle_globe_water_spout.jpg"/>
          <p:cNvPicPr>
            <a:picLocks noChangeAspect="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228600" y="1695743"/>
            <a:ext cx="5029200" cy="4038600"/>
          </a:xfrm>
          <a:prstGeom prst="rect">
            <a:avLst/>
          </a:prstGeom>
        </p:spPr>
      </p:pic>
      <p:pic>
        <p:nvPicPr>
          <p:cNvPr id="9" name="Picture 8" descr="Child_drinking_fountain.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59499" y="2484872"/>
            <a:ext cx="3914045" cy="2976538"/>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5847953"/>
            <a:ext cx="1076341" cy="826690"/>
          </a:xfrm>
          <a:prstGeom prst="rect">
            <a:avLst/>
          </a:prstGeom>
        </p:spPr>
      </p:pic>
    </p:spTree>
    <p:extLst>
      <p:ext uri="{BB962C8B-B14F-4D97-AF65-F5344CB8AC3E}">
        <p14:creationId xmlns:p14="http://schemas.microsoft.com/office/powerpoint/2010/main" val="133346621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boy with glass.jpg"/>
          <p:cNvPicPr>
            <a:picLocks noChangeAspect="1"/>
          </p:cNvPicPr>
          <p:nvPr/>
        </p:nvPicPr>
        <p:blipFill>
          <a:blip r:embed="rId4" cstate="print">
            <a:clrChange>
              <a:clrFrom>
                <a:srgbClr val="FFFFFF"/>
              </a:clrFrom>
              <a:clrTo>
                <a:srgbClr val="FFFFFF">
                  <a:alpha val="0"/>
                </a:srgbClr>
              </a:clrTo>
            </a:clrChange>
          </a:blip>
          <a:stretch>
            <a:fillRect/>
          </a:stretch>
        </p:blipFill>
        <p:spPr>
          <a:xfrm>
            <a:off x="902520" y="1250899"/>
            <a:ext cx="3030520" cy="4375252"/>
          </a:xfrm>
          <a:prstGeom prst="roundRect">
            <a:avLst/>
          </a:prstGeom>
        </p:spPr>
      </p:pic>
      <p:grpSp>
        <p:nvGrpSpPr>
          <p:cNvPr id="8" name="Group 7"/>
          <p:cNvGrpSpPr/>
          <p:nvPr/>
        </p:nvGrpSpPr>
        <p:grpSpPr>
          <a:xfrm>
            <a:off x="4038600" y="2106612"/>
            <a:ext cx="4648200" cy="1524000"/>
            <a:chOff x="2743200" y="1295400"/>
            <a:chExt cx="4648200" cy="1524000"/>
          </a:xfrm>
        </p:grpSpPr>
        <p:pic>
          <p:nvPicPr>
            <p:cNvPr id="9" name="Picture 4" descr="beverages,carbonated,carbonated water,carbonation,cropped images,cropped pictures,drinks,glass of water,glasses,glasses of water,PNG,sparkling water,sparkling waters,transparent background,wat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43200" y="1295400"/>
              <a:ext cx="1219200" cy="1524000"/>
            </a:xfrm>
            <a:prstGeom prst="roundRect">
              <a:avLst/>
            </a:prstGeom>
            <a:noFill/>
          </p:spPr>
        </p:pic>
        <p:pic>
          <p:nvPicPr>
            <p:cNvPr id="10" name="Picture 4" descr="beverages,carbonated,carbonated water,carbonation,cropped images,cropped pictures,drinks,glass of water,glasses,glasses of water,PNG,sparkling water,sparkling waters,transparent background,wat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72200" y="1295400"/>
              <a:ext cx="1219200" cy="1524000"/>
            </a:xfrm>
            <a:prstGeom prst="roundRect">
              <a:avLst/>
            </a:prstGeom>
            <a:noFill/>
          </p:spPr>
        </p:pic>
        <p:pic>
          <p:nvPicPr>
            <p:cNvPr id="11" name="Picture 4" descr="beverages,carbonated,carbonated water,carbonation,cropped images,cropped pictures,drinks,glass of water,glasses,glasses of water,PNG,sparkling water,sparkling waters,transparent background,wat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62400" y="1295400"/>
              <a:ext cx="1219200" cy="1524000"/>
            </a:xfrm>
            <a:prstGeom prst="roundRect">
              <a:avLst/>
            </a:prstGeom>
            <a:noFill/>
          </p:spPr>
        </p:pic>
        <p:pic>
          <p:nvPicPr>
            <p:cNvPr id="12" name="Picture 4" descr="beverages,carbonated,carbonated water,carbonation,cropped images,cropped pictures,drinks,glass of water,glasses,glasses of water,PNG,sparkling water,sparkling waters,transparent background,wat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29200" y="1295400"/>
              <a:ext cx="1219200" cy="1524000"/>
            </a:xfrm>
            <a:prstGeom prst="roundRect">
              <a:avLst/>
            </a:prstGeom>
            <a:noFill/>
          </p:spPr>
        </p:pic>
      </p:grpSp>
      <p:grpSp>
        <p:nvGrpSpPr>
          <p:cNvPr id="13" name="Group 12"/>
          <p:cNvGrpSpPr/>
          <p:nvPr/>
        </p:nvGrpSpPr>
        <p:grpSpPr>
          <a:xfrm>
            <a:off x="4000500" y="4024709"/>
            <a:ext cx="4648200" cy="1524000"/>
            <a:chOff x="2743200" y="1295400"/>
            <a:chExt cx="4648200" cy="1524000"/>
          </a:xfrm>
        </p:grpSpPr>
        <p:pic>
          <p:nvPicPr>
            <p:cNvPr id="14" name="Picture 4" descr="beverages,carbonated,carbonated water,carbonation,cropped images,cropped pictures,drinks,glass of water,glasses,glasses of water,PNG,sparkling water,sparkling waters,transparent background,wat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43200" y="1295400"/>
              <a:ext cx="1219200" cy="1524000"/>
            </a:xfrm>
            <a:prstGeom prst="roundRect">
              <a:avLst/>
            </a:prstGeom>
            <a:noFill/>
          </p:spPr>
        </p:pic>
        <p:pic>
          <p:nvPicPr>
            <p:cNvPr id="15" name="Picture 4" descr="beverages,carbonated,carbonated water,carbonation,cropped images,cropped pictures,drinks,glass of water,glasses,glasses of water,PNG,sparkling water,sparkling waters,transparent background,wat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72200" y="1295400"/>
              <a:ext cx="1219200" cy="1524000"/>
            </a:xfrm>
            <a:prstGeom prst="roundRect">
              <a:avLst/>
            </a:prstGeom>
            <a:noFill/>
          </p:spPr>
        </p:pic>
        <p:pic>
          <p:nvPicPr>
            <p:cNvPr id="16" name="Picture 4" descr="beverages,carbonated,carbonated water,carbonation,cropped images,cropped pictures,drinks,glass of water,glasses,glasses of water,PNG,sparkling water,sparkling waters,transparent background,wat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62400" y="1295400"/>
              <a:ext cx="1219200" cy="1524000"/>
            </a:xfrm>
            <a:prstGeom prst="roundRect">
              <a:avLst/>
            </a:prstGeom>
            <a:noFill/>
          </p:spPr>
        </p:pic>
        <p:pic>
          <p:nvPicPr>
            <p:cNvPr id="17" name="Picture 4" descr="beverages,carbonated,carbonated water,carbonation,cropped images,cropped pictures,drinks,glass of water,glasses,glasses of water,PNG,sparkling water,sparkling waters,transparent background,wat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29200" y="1295400"/>
              <a:ext cx="1219200" cy="1524000"/>
            </a:xfrm>
            <a:prstGeom prst="roundRect">
              <a:avLst/>
            </a:prstGeom>
            <a:noFill/>
          </p:spPr>
        </p:pic>
      </p:grpSp>
      <p:pic>
        <p:nvPicPr>
          <p:cNvPr id="18" name="Picture 17"/>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sp>
        <p:nvSpPr>
          <p:cNvPr id="19" name="Title 1"/>
          <p:cNvSpPr>
            <a:spLocks noGrp="1"/>
          </p:cNvSpPr>
          <p:nvPr>
            <p:ph type="ctrTitle"/>
          </p:nvPr>
        </p:nvSpPr>
        <p:spPr>
          <a:xfrm>
            <a:off x="1005640" y="474302"/>
            <a:ext cx="7132720" cy="611885"/>
          </a:xfrm>
        </p:spPr>
        <p:txBody>
          <a:bodyPr>
            <a:noAutofit/>
          </a:bodyPr>
          <a:lstStyle/>
          <a:p>
            <a:r>
              <a:rPr lang="en-US" sz="4000" dirty="0">
                <a:latin typeface="Arial Black" panose="020B0A04020102020204" pitchFamily="34" charset="0"/>
              </a:rPr>
              <a:t>Clean Water is Important</a:t>
            </a:r>
          </a:p>
        </p:txBody>
      </p:sp>
      <p:pic>
        <p:nvPicPr>
          <p:cNvPr id="21" name="Picture 2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72" y="5838255"/>
            <a:ext cx="1076341" cy="826690"/>
          </a:xfrm>
          <a:prstGeom prst="rect">
            <a:avLst/>
          </a:prstGeom>
        </p:spPr>
      </p:pic>
    </p:spTree>
    <p:extLst>
      <p:ext uri="{BB962C8B-B14F-4D97-AF65-F5344CB8AC3E}">
        <p14:creationId xmlns:p14="http://schemas.microsoft.com/office/powerpoint/2010/main" val="3175550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2418</TotalTime>
  <Words>1532</Words>
  <Application>Microsoft Office PowerPoint</Application>
  <PresentationFormat>On-screen Show (4:3)</PresentationFormat>
  <Paragraphs>135</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How does Water flow in a Watershed?</vt:lpstr>
      <vt:lpstr>Flowing through the Watershed</vt:lpstr>
      <vt:lpstr>Not all Watersheds                           are Alike</vt:lpstr>
      <vt:lpstr>Where is the Watershed?</vt:lpstr>
      <vt:lpstr>Who Lives in the Watersheds?</vt:lpstr>
      <vt:lpstr>Drinking Shed Water</vt:lpstr>
      <vt:lpstr>Clean Water is Important</vt:lpstr>
      <vt:lpstr>Watershed Conservation</vt:lpstr>
      <vt:lpstr>Take action – your drinking water depends upon it</vt:lpstr>
      <vt:lpstr>Take Action: Be a Picker Upper! </vt:lpstr>
      <vt:lpstr>Take Action: Compost</vt:lpstr>
      <vt:lpstr>Take Action: Recycle</vt:lpstr>
      <vt:lpstr>Take Action: Plant and Grow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Blackwood</dc:creator>
  <cp:lastModifiedBy>Fehring, Sara</cp:lastModifiedBy>
  <cp:revision>76</cp:revision>
  <dcterms:created xsi:type="dcterms:W3CDTF">2013-01-02T21:31:03Z</dcterms:created>
  <dcterms:modified xsi:type="dcterms:W3CDTF">2017-08-18T13:01:38Z</dcterms:modified>
</cp:coreProperties>
</file>